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8.xml.rels" ContentType="application/vnd.openxmlformats-package.relationships+xml"/>
  <Override PartName="/ppt/_rels/presentation.xml.rels" ContentType="application/vnd.openxmlformats-package.relationships+xml"/>
  <Override PartName="/ppt/media/image8.png" ContentType="image/png"/>
  <Override PartName="/ppt/media/image23.png" ContentType="image/png"/>
  <Override PartName="/ppt/media/image17.png" ContentType="image/png"/>
  <Override PartName="/ppt/media/image13.png" ContentType="image/png"/>
  <Override PartName="/ppt/media/image9.png" ContentType="image/png"/>
  <Override PartName="/ppt/media/image5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4.jpeg" ContentType="image/jpeg"/>
  <Override PartName="/ppt/media/image21.png" ContentType="image/png"/>
  <Override PartName="/ppt/media/image19.png" ContentType="image/png"/>
  <Override PartName="/ppt/media/image15.png" ContentType="image/png"/>
  <Override PartName="/ppt/media/image3.jpeg" ContentType="image/jpeg"/>
  <Override PartName="/ppt/media/image11.png" ContentType="image/png"/>
  <Override PartName="/ppt/media/image2.jpeg" ContentType="image/jpeg"/>
  <Override PartName="/ppt/media/image26.jpeg" ContentType="image/jpeg"/>
  <Override PartName="/ppt/media/image7.png" ContentType="image/png"/>
  <Override PartName="/ppt/media/image1.jpeg" ContentType="image/jpeg"/>
  <Override PartName="/ppt/media/image25.jpeg" ContentType="image/jpeg"/>
  <Override PartName="/ppt/media/image22.png" ContentType="image/png"/>
  <Override PartName="/ppt/media/image16.png" ContentType="image/png"/>
  <Override PartName="/ppt/media/image24.jpeg" ContentType="image/jpeg"/>
  <Override PartName="/ppt/media/image1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5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
</Relationships>
</file>

<file path=ppt/charts/chart5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categories</c:f>
              <c:strCache>
                <c:ptCount val="11"/>
                <c:pt idx="0">
                  <c:v>500 fő alatt</c:v>
                </c:pt>
                <c:pt idx="1">
                  <c:v>500-999 fő</c:v>
                </c:pt>
                <c:pt idx="2">
                  <c:v>1000-1999 fő</c:v>
                </c:pt>
                <c:pt idx="3">
                  <c:v>2000-4999 fő</c:v>
                </c:pt>
                <c:pt idx="4">
                  <c:v>5000-9999 fő</c:v>
                </c:pt>
                <c:pt idx="5">
                  <c:v>10000-19999 fő</c:v>
                </c:pt>
                <c:pt idx="6">
                  <c:v>20000-49999 fő</c:v>
                </c:pt>
                <c:pt idx="7">
                  <c:v>50000-99999 fő</c:v>
                </c:pt>
                <c:pt idx="8">
                  <c:v>100000 fő felett</c:v>
                </c:pt>
                <c:pt idx="9">
                  <c:v>Budapest</c:v>
                </c:pt>
                <c:pt idx="10">
                  <c:v>Ország összesen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11.9059941414539</c:v>
                </c:pt>
                <c:pt idx="1">
                  <c:v>10.5325505689196</c:v>
                </c:pt>
                <c:pt idx="2">
                  <c:v>9.3545708486827</c:v>
                </c:pt>
                <c:pt idx="3">
                  <c:v>7.79538910851416</c:v>
                </c:pt>
                <c:pt idx="4">
                  <c:v>7.25727133360754</c:v>
                </c:pt>
                <c:pt idx="5">
                  <c:v>6.17767201557589</c:v>
                </c:pt>
                <c:pt idx="6">
                  <c:v>5.61123934714148</c:v>
                </c:pt>
                <c:pt idx="7">
                  <c:v>4.31775535044122</c:v>
                </c:pt>
                <c:pt idx="8">
                  <c:v>5.23015012515814</c:v>
                </c:pt>
                <c:pt idx="9">
                  <c:v>2.11323056196549</c:v>
                </c:pt>
                <c:pt idx="10">
                  <c:v>6.2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categories</c:f>
              <c:strCache>
                <c:ptCount val="11"/>
                <c:pt idx="0">
                  <c:v>500 fő alatt</c:v>
                </c:pt>
                <c:pt idx="1">
                  <c:v>500-999 fő</c:v>
                </c:pt>
                <c:pt idx="2">
                  <c:v>1000-1999 fő</c:v>
                </c:pt>
                <c:pt idx="3">
                  <c:v>2000-4999 fő</c:v>
                </c:pt>
                <c:pt idx="4">
                  <c:v>5000-9999 fő</c:v>
                </c:pt>
                <c:pt idx="5">
                  <c:v>10000-19999 fő</c:v>
                </c:pt>
                <c:pt idx="6">
                  <c:v>20000-49999 fő</c:v>
                </c:pt>
                <c:pt idx="7">
                  <c:v>50000-99999 fő</c:v>
                </c:pt>
                <c:pt idx="8">
                  <c:v>100000 fő felett</c:v>
                </c:pt>
                <c:pt idx="9">
                  <c:v>Budapest</c:v>
                </c:pt>
                <c:pt idx="10">
                  <c:v>Ország összesen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13.4234405801726</c:v>
                </c:pt>
                <c:pt idx="1">
                  <c:v>11.8102175590374</c:v>
                </c:pt>
                <c:pt idx="2">
                  <c:v>11.0683283004283</c:v>
                </c:pt>
                <c:pt idx="3">
                  <c:v>9.85578311238989</c:v>
                </c:pt>
                <c:pt idx="4">
                  <c:v>9.25619861181844</c:v>
                </c:pt>
                <c:pt idx="5">
                  <c:v>7.79164650618927</c:v>
                </c:pt>
                <c:pt idx="6">
                  <c:v>7.77477518477837</c:v>
                </c:pt>
                <c:pt idx="7">
                  <c:v>6.03622113152989</c:v>
                </c:pt>
                <c:pt idx="8">
                  <c:v>7.45775973787808</c:v>
                </c:pt>
                <c:pt idx="9">
                  <c:v>4.04953224567271</c:v>
                </c:pt>
                <c:pt idx="10">
                  <c:v>8.12</c:v>
                </c:pt>
              </c:numCache>
            </c:numRef>
          </c:val>
        </c:ser>
        <c:ser>
          <c:idx val="2"/>
          <c:order val="2"/>
          <c:tx>
            <c:strRef>
              <c:f>label 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categories</c:f>
              <c:strCache>
                <c:ptCount val="11"/>
                <c:pt idx="0">
                  <c:v>500 fő alatt</c:v>
                </c:pt>
                <c:pt idx="1">
                  <c:v>500-999 fő</c:v>
                </c:pt>
                <c:pt idx="2">
                  <c:v>1000-1999 fő</c:v>
                </c:pt>
                <c:pt idx="3">
                  <c:v>2000-4999 fő</c:v>
                </c:pt>
                <c:pt idx="4">
                  <c:v>5000-9999 fő</c:v>
                </c:pt>
                <c:pt idx="5">
                  <c:v>10000-19999 fő</c:v>
                </c:pt>
                <c:pt idx="6">
                  <c:v>20000-49999 fő</c:v>
                </c:pt>
                <c:pt idx="7">
                  <c:v>50000-99999 fő</c:v>
                </c:pt>
                <c:pt idx="8">
                  <c:v>100000 fő felett</c:v>
                </c:pt>
                <c:pt idx="9">
                  <c:v>Budapest</c:v>
                </c:pt>
                <c:pt idx="10">
                  <c:v>Ország összesen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1"/>
                <c:pt idx="0">
                  <c:v>10.8066835683257</c:v>
                </c:pt>
                <c:pt idx="1">
                  <c:v>10.2845635958694</c:v>
                </c:pt>
                <c:pt idx="2">
                  <c:v>9.96731399651094</c:v>
                </c:pt>
                <c:pt idx="3">
                  <c:v>8.87767642518779</c:v>
                </c:pt>
                <c:pt idx="4">
                  <c:v>8.27161151666933</c:v>
                </c:pt>
                <c:pt idx="5">
                  <c:v>7.30496862225805</c:v>
                </c:pt>
                <c:pt idx="6">
                  <c:v>6.91697158021831</c:v>
                </c:pt>
                <c:pt idx="7">
                  <c:v>5.43835183278335</c:v>
                </c:pt>
                <c:pt idx="8">
                  <c:v>6.98797850694035</c:v>
                </c:pt>
                <c:pt idx="9">
                  <c:v>4.1399416909621</c:v>
                </c:pt>
                <c:pt idx="10">
                  <c:v>7.38802453955076</c:v>
                </c:pt>
              </c:numCache>
            </c:numRef>
          </c:val>
        </c:ser>
        <c:gapWidth val="150"/>
        <c:axId val="5745249"/>
        <c:axId val="23902930"/>
      </c:barChart>
      <c:catAx>
        <c:axId val="5745249"/>
        <c:scaling>
          <c:orientation val="minMax"/>
        </c:scaling>
        <c:axPos val="b"/>
        <c:majorTickMark val="out"/>
        <c:minorTickMark val="none"/>
        <c:tickLblPos val="nextTo"/>
        <c:crossAx val="23902930"/>
        <c:crossesAt val="0"/>
        <c:lblAlgn val="ctr"/>
        <c:auto val="1"/>
        <c:lblOffset val="100"/>
        <c:spPr>
          <a:ln w="9360">
            <a:solidFill>
              <a:srgbClr val="8b8b8b"/>
            </a:solidFill>
            <a:round/>
          </a:ln>
        </c:spPr>
      </c:catAx>
      <c:valAx>
        <c:axId val="23902930"/>
        <c:scaling>
          <c:orientation val="minMax"/>
        </c:scaling>
        <c:title>
          <c:layout/>
          <c:tx>
            <c:rich>
              <a:bodyPr/>
              <a:lstStyle/>
              <a:p>
                <a:pPr>
                  <a:defRPr/>
                </a:pPr>
                <a:r>
                  <a:rPr b="1" sz="1000">
                    <a:solidFill>
                      <a:srgbClr val="000000"/>
                    </a:solidFill>
                    <a:latin typeface="Georgia"/>
                  </a:rPr>
                  <a:t>Százalék</a:t>
                </a:r>
              </a:p>
            </c:rich>
          </c:tx>
        </c:title>
        <c:axPos val="l"/>
        <c:majorGridlines>
          <c:spPr>
            <a:ln w="9360">
              <a:solidFill>
                <a:srgbClr val="8b8b8b"/>
              </a:solidFill>
              <a:round/>
            </a:ln>
          </c:spPr>
        </c:majorGridlines>
        <c:majorTickMark val="out"/>
        <c:minorTickMark val="none"/>
        <c:tickLblPos val="nextTo"/>
        <c:crossAx val="5745249"/>
        <c:crossesAt val="0"/>
        <c:spPr>
          <a:ln w="9360">
            <a:solidFill>
              <a:srgbClr val="8b8b8b"/>
            </a:solidFill>
            <a:round/>
          </a:ln>
        </c:spPr>
      </c:valAx>
      <c:spPr>
        <a:solidFill>
          <a:srgbClr val="ffffff"/>
        </a:solidFill>
      </c:spPr>
    </c:plotArea>
    <c:legend>
      <c:legendPos val="r"/>
      <c:spPr/>
    </c:legend>
    <c:plotVisOnly val="1"/>
  </c:chart>
  <c:spPr/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hu-HU"/>
              <a:t>&lt;élőfej&gt;</a:t>
            </a:r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hu-HU"/>
              <a:t>&lt;élőláb&gt;</a:t>
            </a:r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B10101B1-61A1-4181-B1D1-6101814131F1}" type="slidenum">
              <a:rPr lang="hu-HU"/>
              <a:t>&lt;szám&gt;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C13161-2171-4101-9121-21F131B1719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518111-91B1-41E1-A1D1-9161F111018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A1F111-C1B1-4181-B151-7151C191118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0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1619141-D191-41A1-9161-C1719141A11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F14151-E101-4171-A1E1-51E171F1D1F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416121-A131-41B1-81D1-61919121B11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31C1A1-C191-4131-A1C1-C141B171C19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hu-HU"/>
              <a:t>Különösen aggasztó az a tény, hogy bár a felmérés csak a 30 évesnél fiatalabb korosztályokra terjed ki, már országos szinten is a megkérdezettek egynegyede nyilatkozott úgy, hogy saját bőrén is megtapasztalta a munkanélküliséget. Az általános munkaerő-piaci helyzet ismeretében nem meglepő, hogy az Alföld, különösen pedig a pályakezdő álláskeresők arányát tekintve mindig is az élmezőnyben tartózkodó Észek-Alföld értékei meghaladják az átlagot, míg ÉNy-Magyarországon, a Balaton környékén és a budapesti agglomerációban (a fővárost is beleértve) jóval kedvezőbb a kép. Ebben a tekintetben a makrogazdasági folyamatok mellett a helyi társadalom és munkaerőbázis szerkezete is meghatározó: etnikai feszültségek, kulturális deficit, a depriváció újratermelődése kihat a munkapiac egyensúlyi zavaraira.</a:t>
            </a:r>
            <a:endParaRPr/>
          </a:p>
        </p:txBody>
      </p:sp>
      <p:sp>
        <p:nvSpPr>
          <p:cNvPr id="21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51B131-3121-4161-81C1-5171D171C11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31D131-11A1-4141-A131-1181F17171B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hu-HU"/>
              <a:t>A fiatalság életkörülményeit, jövő beni terveit (család, mobilitás stb.) alapvetően meghatározzák az elérhető munka- és karrierlehetőségek. Nem mellékes tehát, hogy mit gondolnak arról, elérhető-e számukra olyan munkahely, amelyet ideálisnak képzelnek el saját maguk számára. A térképről jól leolvasható, hogy a kérdésben leginkább pesszimisták aránya relatíve alacsony, és összességében az Alföld nem haladja meg jelentősen az átlagot, de szembeötlő, hogy az Észak-Alföldön jóval magasabbak az arányok, főleg a szabolcsi-szatmári települések alkotnak nagyobb tömböt, itt jön ki leginkább a periférikus fekvés – no meg a valós munkaerő-piaci viszonyok, amellyekkel a fiatalok is tisztában vannak.</a:t>
            </a:r>
            <a:endParaRPr/>
          </a:p>
        </p:txBody>
      </p:sp>
      <p:sp>
        <p:nvSpPr>
          <p:cNvPr id="21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B11171-0121-4151-81D1-61110121012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hu-HU"/>
              <a:t>A kérdésben való erős megosztottságot mutatja ugyanakkor, hogy a fentebbi térségekben az akár végleg kitelepülők részaránya is magasabb az átlagosnál, bár ebben a tekintetben kiegyenlítettebb az ország egésze a kisebb gócok ellenére is. Bár a felmérésben szereplő települések egyharmadában egyáltalán nem volt ilyen terveket dédelgető fiatal, ez a területi megoszlás mégis mutatja egyfajta közösségi gondolkodásmód-formálás meglétét, lokális közösségekben esetenként felerősödő hatását.</a:t>
            </a:r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7111A1-6111-4111-A121-01C19181718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7131E1-21C1-4101-91C1-F1B1F1A12151}" type="slidenum">
              <a:rPr lang="hu-HU" sz="1200">
                <a:solidFill>
                  <a:srgbClr val="000000"/>
                </a:solidFill>
                <a:latin typeface="Arial"/>
                <a:ea typeface="+mn-ea"/>
              </a:rPr>
              <a:t>&lt;szám&gt;</a:t>
            </a:fld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2111B1-5131-4191-9191-B1A1B15161A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C141E1-B121-4191-A181-51F1315191B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1913151-3181-4161-8121-F1014121310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9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B14191-C191-4151-8141-11A1A1A1419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9171E1-61D1-4151-8151-F1812181D1A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315131-41B1-4101-A181-B151C111D18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1711161-7181-41B1-8141-9171E1E17101}" type="slidenum">
              <a:rPr lang="hu-HU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ubTitle"/>
          </p:nvPr>
        </p:nvSpPr>
        <p:spPr>
          <a:xfrm>
            <a:off x="685800" y="380880"/>
            <a:ext cx="7772040" cy="52005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685800" y="380880"/>
            <a:ext cx="7772040" cy="52005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" name="CustomShape 2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" name="CustomShape 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CustomShape 4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CustomShape 5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rgbClr val="9bbb59"/>
          </a:solidFill>
        </p:spPr>
      </p:sp>
      <p:sp>
        <p:nvSpPr>
          <p:cNvPr id="5" name="CustomShape 6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ln w="9360">
            <a:solidFill>
              <a:srgbClr val="88a54e"/>
            </a:solidFill>
            <a:miter/>
          </a:ln>
        </p:spPr>
      </p:sp>
      <p:sp>
        <p:nvSpPr>
          <p:cNvPr id="6" name="Line 7"/>
          <p:cNvSpPr/>
          <p:nvPr/>
        </p:nvSpPr>
        <p:spPr>
          <a:xfrm>
            <a:off x="152280" y="1276560"/>
            <a:ext cx="8832960" cy="0"/>
          </a:xfrm>
          <a:prstGeom prst="line">
            <a:avLst/>
          </a:prstGeom>
          <a:ln w="9360">
            <a:solidFill>
              <a:srgbClr val="88a54e"/>
            </a:solidFill>
            <a:custDash>
              <a:ds d="105000" sp="35000"/>
            </a:custDash>
            <a:round/>
          </a:ln>
        </p:spPr>
      </p:sp>
      <p:sp>
        <p:nvSpPr>
          <p:cNvPr id="7" name="CustomShape 8"/>
          <p:cNvSpPr/>
          <p:nvPr/>
        </p:nvSpPr>
        <p:spPr>
          <a:xfrm>
            <a:off x="4267080" y="956160"/>
            <a:ext cx="609120" cy="6091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CustomShape 9"/>
          <p:cNvSpPr/>
          <p:nvPr/>
        </p:nvSpPr>
        <p:spPr>
          <a:xfrm>
            <a:off x="4361760" y="1050480"/>
            <a:ext cx="420120" cy="420120"/>
          </a:xfrm>
          <a:prstGeom prst="rect">
            <a:avLst/>
          </a:prstGeom>
          <a:solidFill>
            <a:srgbClr val="ffffff"/>
          </a:solidFill>
          <a:ln w="50760">
            <a:solidFill>
              <a:srgbClr val="88a54e"/>
            </a:solidFill>
            <a:round/>
          </a:ln>
        </p:spPr>
      </p:sp>
      <p:sp>
        <p:nvSpPr>
          <p:cNvPr id="9" name="CustomShape 10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CustomShape 11"/>
          <p:cNvSpPr/>
          <p:nvPr/>
        </p:nvSpPr>
        <p:spPr>
          <a:xfrm>
            <a:off x="8991720" y="288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CustomShape 12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CustomShape 13"/>
          <p:cNvSpPr/>
          <p:nvPr/>
        </p:nvSpPr>
        <p:spPr>
          <a:xfrm>
            <a:off x="0" y="0"/>
            <a:ext cx="9143640" cy="25142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" name="CustomShape 14"/>
          <p:cNvSpPr/>
          <p:nvPr/>
        </p:nvSpPr>
        <p:spPr>
          <a:xfrm>
            <a:off x="146160" y="6391800"/>
            <a:ext cx="8832600" cy="309240"/>
          </a:xfrm>
          <a:prstGeom prst="rect">
            <a:avLst/>
          </a:prstGeom>
          <a:solidFill>
            <a:srgbClr val="9bbb59"/>
          </a:solidFill>
        </p:spPr>
      </p:sp>
      <p:sp>
        <p:nvSpPr>
          <p:cNvPr id="14" name="PlaceHolder 15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Georgia"/>
              </a:rPr>
              <a:t>2014. 9. 17.</a:t>
            </a:r>
            <a:endParaRPr/>
          </a:p>
        </p:txBody>
      </p:sp>
      <p:sp>
        <p:nvSpPr>
          <p:cNvPr id="15" name="PlaceHolder 16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6" name="Line 17"/>
          <p:cNvSpPr/>
          <p:nvPr/>
        </p:nvSpPr>
        <p:spPr>
          <a:xfrm>
            <a:off x="155160" y="2419920"/>
            <a:ext cx="8833320" cy="0"/>
          </a:xfrm>
          <a:prstGeom prst="line">
            <a:avLst/>
          </a:prstGeom>
          <a:ln w="11520">
            <a:solidFill>
              <a:srgbClr val="88a54e"/>
            </a:solidFill>
            <a:custDash>
              <a:ds d="105000" sp="35000"/>
            </a:custDash>
            <a:round/>
          </a:ln>
        </p:spPr>
      </p:sp>
      <p:sp>
        <p:nvSpPr>
          <p:cNvPr id="17" name="CustomShape 18"/>
          <p:cNvSpPr/>
          <p:nvPr/>
        </p:nvSpPr>
        <p:spPr>
          <a:xfrm>
            <a:off x="152280" y="152280"/>
            <a:ext cx="8832600" cy="6546600"/>
          </a:xfrm>
          <a:prstGeom prst="rect">
            <a:avLst/>
          </a:prstGeom>
          <a:ln w="9360">
            <a:solidFill>
              <a:srgbClr val="88a54e"/>
            </a:solidFill>
            <a:miter/>
          </a:ln>
        </p:spPr>
      </p:sp>
      <p:sp>
        <p:nvSpPr>
          <p:cNvPr id="18" name="CustomShape 19"/>
          <p:cNvSpPr/>
          <p:nvPr/>
        </p:nvSpPr>
        <p:spPr>
          <a:xfrm>
            <a:off x="4267080" y="2115360"/>
            <a:ext cx="609120" cy="6091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" name="CustomShape 20"/>
          <p:cNvSpPr/>
          <p:nvPr/>
        </p:nvSpPr>
        <p:spPr>
          <a:xfrm>
            <a:off x="4361760" y="2209680"/>
            <a:ext cx="420120" cy="420120"/>
          </a:xfrm>
          <a:prstGeom prst="rect">
            <a:avLst/>
          </a:prstGeom>
          <a:solidFill>
            <a:srgbClr val="ffffff"/>
          </a:solidFill>
          <a:ln w="50760">
            <a:solidFill>
              <a:srgbClr val="88a54e"/>
            </a:solidFill>
            <a:round/>
          </a:ln>
        </p:spPr>
      </p:sp>
      <p:sp>
        <p:nvSpPr>
          <p:cNvPr id="20" name="PlaceHolder 21"/>
          <p:cNvSpPr>
            <a:spLocks noGrp="1"/>
          </p:cNvSpPr>
          <p:nvPr>
            <p:ph type="sldNum"/>
          </p:nvPr>
        </p:nvSpPr>
        <p:spPr>
          <a:xfrm>
            <a:off x="4343400" y="2199600"/>
            <a:ext cx="456840" cy="441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61F1C1-7121-4191-B121-8101C181B131}" type="slidenum">
              <a:rPr lang="hu-HU">
                <a:solidFill>
                  <a:srgbClr val="88a54e"/>
                </a:solidFill>
                <a:latin typeface="Georgia"/>
              </a:rPr>
              <a:t>&lt;szám&gt;</a:t>
            </a:fld>
            <a:endParaRPr/>
          </a:p>
        </p:txBody>
      </p:sp>
      <p:sp>
        <p:nvSpPr>
          <p:cNvPr id="21" name="PlaceHolder 22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1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lang="hu-HU" sz="4200">
                <a:solidFill>
                  <a:srgbClr val="4f81bd"/>
                </a:solidFill>
                <a:latin typeface="Georgia"/>
              </a:rPr>
              <a:t>Címszöveg formátumának szerkesztéseMintacím szerkesztése</a:t>
            </a:r>
            <a:endParaRPr/>
          </a:p>
        </p:txBody>
      </p:sp>
      <p:sp>
        <p:nvSpPr>
          <p:cNvPr id="22" name="PlaceHolder 2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6" name="CustomShape 2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7" name="CustomShape 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8" name="CustomShape 4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9" name="CustomShape 5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rgbClr val="9bbb59"/>
          </a:solidFill>
        </p:spPr>
      </p:sp>
      <p:sp>
        <p:nvSpPr>
          <p:cNvPr id="60" name="CustomShape 6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ln w="9360">
            <a:solidFill>
              <a:srgbClr val="88a54e"/>
            </a:solidFill>
            <a:miter/>
          </a:ln>
        </p:spPr>
      </p:sp>
      <p:sp>
        <p:nvSpPr>
          <p:cNvPr id="61" name="Line 7"/>
          <p:cNvSpPr/>
          <p:nvPr/>
        </p:nvSpPr>
        <p:spPr>
          <a:xfrm>
            <a:off x="152280" y="1276560"/>
            <a:ext cx="8832960" cy="0"/>
          </a:xfrm>
          <a:prstGeom prst="line">
            <a:avLst/>
          </a:prstGeom>
          <a:ln w="9360">
            <a:solidFill>
              <a:srgbClr val="88a54e"/>
            </a:solidFill>
            <a:custDash>
              <a:ds d="105000" sp="35000"/>
            </a:custDash>
            <a:round/>
          </a:ln>
        </p:spPr>
      </p:sp>
      <p:sp>
        <p:nvSpPr>
          <p:cNvPr id="62" name="CustomShape 8"/>
          <p:cNvSpPr/>
          <p:nvPr/>
        </p:nvSpPr>
        <p:spPr>
          <a:xfrm>
            <a:off x="4267080" y="956160"/>
            <a:ext cx="609120" cy="6091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3" name="CustomShape 9"/>
          <p:cNvSpPr/>
          <p:nvPr/>
        </p:nvSpPr>
        <p:spPr>
          <a:xfrm>
            <a:off x="4361760" y="1050480"/>
            <a:ext cx="420120" cy="420120"/>
          </a:xfrm>
          <a:prstGeom prst="rect">
            <a:avLst/>
          </a:prstGeom>
          <a:solidFill>
            <a:srgbClr val="ffffff"/>
          </a:solidFill>
          <a:ln w="50760">
            <a:solidFill>
              <a:srgbClr val="88a54e"/>
            </a:solidFill>
            <a:round/>
          </a:ln>
        </p:spPr>
      </p:sp>
      <p:sp>
        <p:nvSpPr>
          <p:cNvPr id="64" name="PlaceHolder 10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lang="hu-HU" sz="3300">
                <a:solidFill>
                  <a:srgbClr val="88a54e"/>
                </a:solidFill>
                <a:latin typeface="Georgia"/>
              </a:rPr>
              <a:t>Címszöveg formátumának szerkesztéseMintacím szerkesztése</a:t>
            </a:r>
            <a:endParaRPr/>
          </a:p>
        </p:txBody>
      </p:sp>
      <p:sp>
        <p:nvSpPr>
          <p:cNvPr id="65" name="PlaceHolder 1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Georgia"/>
              </a:rPr>
              <a:t>2014. 9. 17.</a:t>
            </a:r>
            <a:endParaRPr/>
          </a:p>
        </p:txBody>
      </p:sp>
      <p:sp>
        <p:nvSpPr>
          <p:cNvPr id="66" name="PlaceHolder 1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67" name="PlaceHolder 13"/>
          <p:cNvSpPr>
            <a:spLocks noGrp="1"/>
          </p:cNvSpPr>
          <p:nvPr>
            <p:ph type="sldNum"/>
          </p:nvPr>
        </p:nvSpPr>
        <p:spPr>
          <a:xfrm>
            <a:off x="4361760" y="1026360"/>
            <a:ext cx="456840" cy="441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B11131-B181-41B1-A1D1-3191010161C1}" type="slidenum">
              <a:rPr lang="hu-HU">
                <a:solidFill>
                  <a:srgbClr val="000000"/>
                </a:solidFill>
                <a:latin typeface="Georgia"/>
              </a:rPr>
              <a:t>&lt;szám&gt;</a:t>
            </a:fld>
            <a:endParaRPr/>
          </a:p>
        </p:txBody>
      </p:sp>
      <p:sp>
        <p:nvSpPr>
          <p:cNvPr id="68" name="PlaceHolder 14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"/>
              <a:buChar char=""/>
            </a:pPr>
            <a:r>
              <a:rPr lang="hu-HU" sz="2200">
                <a:solidFill>
                  <a:srgbClr val="1f497d"/>
                </a:solidFill>
                <a:latin typeface="Georgia"/>
              </a:rPr>
              <a:t>Második szint</a:t>
            </a:r>
            <a:endParaRPr/>
          </a:p>
          <a:p>
            <a:pPr lvl="1">
              <a:buSzPct val="70000"/>
              <a:buFont charset="2" typeface="Wingdings"/>
              <a:buChar char=""/>
            </a:pPr>
            <a:r>
              <a:rPr lang="hu-HU" sz="2000">
                <a:solidFill>
                  <a:srgbClr val="000000"/>
                </a:solidFill>
                <a:latin typeface="Georgia"/>
              </a:rPr>
              <a:t>Harmadik szint</a:t>
            </a:r>
            <a:endParaRPr/>
          </a:p>
          <a:p>
            <a:pPr lvl="2">
              <a:buSzPct val="75000"/>
              <a:buFont charset="2" typeface="Wingdings 2"/>
              <a:buChar char=""/>
            </a:pPr>
            <a:r>
              <a:rPr lang="hu-HU" sz="2000">
                <a:solidFill>
                  <a:srgbClr val="1f497d"/>
                </a:solidFill>
                <a:latin typeface="Georgia"/>
              </a:rPr>
              <a:t>Negyedik szint</a:t>
            </a:r>
            <a:endParaRPr/>
          </a:p>
          <a:p>
            <a:pPr lvl="3">
              <a:buSzPct val="70000"/>
              <a:buFont charset="2" typeface="Wingdings"/>
              <a:buChar char=""/>
            </a:pPr>
            <a:r>
              <a:rPr lang="hu-HU">
                <a:solidFill>
                  <a:srgbClr val="000000"/>
                </a:solidFill>
                <a:latin typeface="Georgia"/>
              </a:rPr>
              <a:t>Ötödik szint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259640" y="5013000"/>
            <a:ext cx="6584400" cy="1583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hu-HU" sz="1600">
                <a:solidFill>
                  <a:srgbClr val="000000"/>
                </a:solidFill>
                <a:latin typeface="Georgia"/>
              </a:rPr>
              <a:t>Dr. Balcsók István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hu-HU" sz="1600">
                <a:solidFill>
                  <a:srgbClr val="000000"/>
                </a:solidFill>
                <a:latin typeface="Georgia"/>
              </a:rPr>
              <a:t>„</a:t>
            </a:r>
            <a:r>
              <a:rPr b="1" lang="hu-HU" sz="1600">
                <a:solidFill>
                  <a:srgbClr val="000000"/>
                </a:solidFill>
                <a:latin typeface="Georgia"/>
              </a:rPr>
              <a:t>Lélekkel a Vidékért – Tudomány és Vidékfejlesztés a Helyi Médiában”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hu-HU" sz="1600">
                <a:solidFill>
                  <a:srgbClr val="000000"/>
                </a:solidFill>
                <a:latin typeface="Georgia"/>
              </a:rPr>
              <a:t>Gyomaendrőd, 2014. Augusztus 29.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685800" y="1556640"/>
            <a:ext cx="7772040" cy="273600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i="1" lang="hu-HU" sz="4200">
                <a:solidFill>
                  <a:srgbClr val="000000"/>
                </a:solidFill>
                <a:latin typeface="Georgia"/>
              </a:rPr>
              <a:t>A foglalkoztatási problémák társadalmi hatásai,</a:t>
            </a:r>
            <a:r>
              <a:rPr b="1" i="1" lang="hu-HU" sz="4200">
                <a:solidFill>
                  <a:srgbClr val="000000"/>
                </a:solidFill>
                <a:latin typeface="Georgia"/>
              </a:rPr>
              <a:t>
</a:t>
            </a:r>
            <a:r>
              <a:rPr b="1" i="1" lang="hu-HU" sz="4200">
                <a:solidFill>
                  <a:srgbClr val="000000"/>
                </a:solidFill>
                <a:latin typeface="Georgia"/>
              </a:rPr>
              <a:t>a vidéki Magyarország                                     lehetőségei</a:t>
            </a:r>
            <a:endParaRPr/>
          </a:p>
        </p:txBody>
      </p:sp>
      <p:sp>
        <p:nvSpPr>
          <p:cNvPr id="108" name="CustomShape 3"/>
          <p:cNvSpPr/>
          <p:nvPr/>
        </p:nvSpPr>
        <p:spPr>
          <a:xfrm>
            <a:off x="0" y="-184680"/>
            <a:ext cx="184320" cy="369000"/>
          </a:xfrm>
          <a:prstGeom prst="rect">
            <a:avLst/>
          </a:prstGeom>
        </p:spPr>
      </p:sp>
      <p:sp>
        <p:nvSpPr>
          <p:cNvPr id="109" name="CustomShape 4"/>
          <p:cNvSpPr/>
          <p:nvPr/>
        </p:nvSpPr>
        <p:spPr>
          <a:xfrm>
            <a:off x="0" y="-184680"/>
            <a:ext cx="184320" cy="369000"/>
          </a:xfrm>
          <a:prstGeom prst="rect">
            <a:avLst/>
          </a:prstGeom>
        </p:spPr>
      </p:sp>
      <p:pic>
        <p:nvPicPr>
          <p:cNvPr descr="" id="110" name="Kép 5"/>
          <p:cNvPicPr/>
          <p:nvPr/>
        </p:nvPicPr>
        <p:blipFill>
          <a:blip r:embed="rId1"/>
          <a:stretch>
            <a:fillRect/>
          </a:stretch>
        </p:blipFill>
        <p:spPr>
          <a:xfrm>
            <a:off x="-36360" y="-27360"/>
            <a:ext cx="3059640" cy="1359000"/>
          </a:xfrm>
          <a:prstGeom prst="rect">
            <a:avLst/>
          </a:prstGeom>
        </p:spPr>
      </p:pic>
      <p:pic>
        <p:nvPicPr>
          <p:cNvPr descr="" id="111" name="Kép 7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00" y="620640"/>
            <a:ext cx="2447640" cy="765360"/>
          </a:xfrm>
          <a:prstGeom prst="rect">
            <a:avLst/>
          </a:prstGeom>
        </p:spPr>
      </p:pic>
      <p:pic>
        <p:nvPicPr>
          <p:cNvPr descr="" id="112" name="Kép 8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000" y="-27360"/>
            <a:ext cx="5939640" cy="61272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07640" y="188640"/>
            <a:ext cx="8892000" cy="7585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3300">
                <a:solidFill>
                  <a:srgbClr val="000000"/>
                </a:solidFill>
                <a:latin typeface="Georgia"/>
              </a:rPr>
              <a:t>A 100 foglalkoztatottra jutó munkanélküliek száma (Népszámlálás, 2011)</a:t>
            </a:r>
            <a:endParaRPr/>
          </a:p>
        </p:txBody>
      </p:sp>
      <p:pic>
        <p:nvPicPr>
          <p:cNvPr descr="" id="136" name="Tartalom helye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1680" y="1653120"/>
            <a:ext cx="8503920" cy="4319640"/>
          </a:xfrm>
          <a:prstGeom prst="rect">
            <a:avLst/>
          </a:prstGeom>
        </p:spPr>
      </p:pic>
      <p:sp>
        <p:nvSpPr>
          <p:cNvPr id="137" name="CustomShape 2"/>
          <p:cNvSpPr/>
          <p:nvPr/>
        </p:nvSpPr>
        <p:spPr>
          <a:xfrm>
            <a:off x="107640" y="6505560"/>
            <a:ext cx="88920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 sz="1400">
                <a:solidFill>
                  <a:srgbClr val="000000"/>
                </a:solidFill>
                <a:latin typeface="Georgia"/>
              </a:rPr>
              <a:t>Dél-Alföld: 14,7, Észak-Alföld: 19,5 (Sz.-Sz.-B.: 21,7), országos átlag:  14,4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0" y="221760"/>
            <a:ext cx="9143640" cy="7585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2600">
                <a:solidFill>
                  <a:srgbClr val="000000"/>
                </a:solidFill>
                <a:latin typeface="Georgia"/>
              </a:rPr>
              <a:t>Az inaktív keresővel rendelkező háztartások aránya (nincs foglalkoztatott - Népszámlálás, 2011)</a:t>
            </a:r>
            <a:endParaRPr/>
          </a:p>
        </p:txBody>
      </p:sp>
      <p:pic>
        <p:nvPicPr>
          <p:cNvPr descr="" id="139" name="Tartalom helye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1680" y="1653120"/>
            <a:ext cx="8503920" cy="4319640"/>
          </a:xfrm>
          <a:prstGeom prst="rect">
            <a:avLst/>
          </a:prstGeom>
        </p:spPr>
      </p:pic>
      <p:sp>
        <p:nvSpPr>
          <p:cNvPr id="140" name="CustomShape 2"/>
          <p:cNvSpPr/>
          <p:nvPr/>
        </p:nvSpPr>
        <p:spPr>
          <a:xfrm>
            <a:off x="107640" y="6505560"/>
            <a:ext cx="88920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 sz="1400">
                <a:solidFill>
                  <a:srgbClr val="000000"/>
                </a:solidFill>
                <a:latin typeface="Georgia"/>
              </a:rPr>
              <a:t>Dél-Alföld: 34,4%, Észak-Alföld: 33,2% (Sz.-Sz.-B.: 32,8%), országos átlag:  31,2%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301680" y="18864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3300">
                <a:solidFill>
                  <a:srgbClr val="000000"/>
                </a:solidFill>
                <a:latin typeface="Georgia"/>
              </a:rPr>
              <a:t>Az öregedési index alakulása településenként (Népszámlálás, 2011)</a:t>
            </a:r>
            <a:endParaRPr/>
          </a:p>
        </p:txBody>
      </p:sp>
      <p:pic>
        <p:nvPicPr>
          <p:cNvPr descr="" id="142" name="Tartalom helye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1680" y="1653120"/>
            <a:ext cx="8503920" cy="4319640"/>
          </a:xfrm>
          <a:prstGeom prst="rect">
            <a:avLst/>
          </a:prstGeom>
        </p:spPr>
      </p:pic>
      <p:sp>
        <p:nvSpPr>
          <p:cNvPr id="143" name="CustomShape 2"/>
          <p:cNvSpPr/>
          <p:nvPr/>
        </p:nvSpPr>
        <p:spPr>
          <a:xfrm>
            <a:off x="107640" y="6505560"/>
            <a:ext cx="88920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 sz="1400">
                <a:solidFill>
                  <a:srgbClr val="000000"/>
                </a:solidFill>
                <a:latin typeface="Georgia"/>
              </a:rPr>
              <a:t>Dél-Alföld: 126,8%, Észak-Alföld: 95,4% (Sz.-Sz.-B.: 79,4%), országos átlag:  115,9%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5640" y="188640"/>
            <a:ext cx="9036000" cy="71964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3300">
                <a:solidFill>
                  <a:srgbClr val="000000"/>
                </a:solidFill>
                <a:latin typeface="Georgia"/>
              </a:rPr>
              <a:t>A cigány/romani/beás népesség aránya a teljes népességen belül (Népszámlálás, 2011)</a:t>
            </a:r>
            <a:endParaRPr/>
          </a:p>
        </p:txBody>
      </p:sp>
      <p:pic>
        <p:nvPicPr>
          <p:cNvPr descr="" id="145" name="Tartalom helye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1680" y="1653120"/>
            <a:ext cx="8503920" cy="4319640"/>
          </a:xfrm>
          <a:prstGeom prst="rect">
            <a:avLst/>
          </a:prstGeom>
        </p:spPr>
      </p:pic>
      <p:sp>
        <p:nvSpPr>
          <p:cNvPr id="146" name="CustomShape 2"/>
          <p:cNvSpPr/>
          <p:nvPr/>
        </p:nvSpPr>
        <p:spPr>
          <a:xfrm>
            <a:off x="107640" y="6505560"/>
            <a:ext cx="88920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 sz="1400">
                <a:solidFill>
                  <a:srgbClr val="000000"/>
                </a:solidFill>
                <a:latin typeface="Georgia"/>
              </a:rPr>
              <a:t>Dél-Alföld: 2,0%, Észak-Alföld: 5,5% (Sz.-Sz.-B.: 8,0%), országos átlag:  3,2%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35640" y="404640"/>
            <a:ext cx="9036000" cy="79164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2400">
                <a:solidFill>
                  <a:srgbClr val="000000"/>
                </a:solidFill>
                <a:latin typeface="Georgia"/>
              </a:rPr>
              <a:t>Az általános iskola első évfolyamát el nem végző, 10 éves és idősebb népesség, a megfelelő korúak százalékában (Népszámlálás, 2011)</a:t>
            </a:r>
            <a:endParaRPr/>
          </a:p>
        </p:txBody>
      </p:sp>
      <p:pic>
        <p:nvPicPr>
          <p:cNvPr descr="" id="148" name="Tartalom hely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01680" y="1653120"/>
            <a:ext cx="8503920" cy="431964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5640" y="404640"/>
            <a:ext cx="9036000" cy="79164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2400">
                <a:solidFill>
                  <a:srgbClr val="000000"/>
                </a:solidFill>
                <a:latin typeface="Georgia"/>
              </a:rPr>
              <a:t>Egyetemi, főiskolai, egyéb oklevéllel rendelkező, 25 éves és idősebb népesség, a megfelelő korúak százalékában (Népszámlálás, 2011)</a:t>
            </a:r>
            <a:endParaRPr/>
          </a:p>
        </p:txBody>
      </p:sp>
      <p:pic>
        <p:nvPicPr>
          <p:cNvPr descr="" id="150" name="Tartalom helye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1680" y="1653120"/>
            <a:ext cx="8503920" cy="431964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301680" y="18864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3300">
                <a:solidFill>
                  <a:srgbClr val="000000"/>
                </a:solidFill>
                <a:latin typeface="Georgia"/>
              </a:rPr>
              <a:t>Az ezer lakosra jutó vándorlási különbözet 2001-2011 között (Népszámlálás, 2011, fő)</a:t>
            </a:r>
            <a:endParaRPr/>
          </a:p>
        </p:txBody>
      </p:sp>
      <p:pic>
        <p:nvPicPr>
          <p:cNvPr descr="" id="152" name="Tartalom hely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01680" y="1653120"/>
            <a:ext cx="8503920" cy="4319640"/>
          </a:xfrm>
          <a:prstGeom prst="rect">
            <a:avLst/>
          </a:prstGeom>
        </p:spPr>
      </p:pic>
      <p:sp>
        <p:nvSpPr>
          <p:cNvPr id="153" name="CustomShape 2"/>
          <p:cNvSpPr/>
          <p:nvPr/>
        </p:nvSpPr>
        <p:spPr>
          <a:xfrm>
            <a:off x="107640" y="6505560"/>
            <a:ext cx="88920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 sz="1400">
                <a:solidFill>
                  <a:srgbClr val="000000"/>
                </a:solidFill>
                <a:latin typeface="Georgia"/>
              </a:rPr>
              <a:t>Dél-Alföld: -5,44, Észak-Alföld: -14,44 (Sz.-Sz.-B.: -30,77), országos átlag:  0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42920" y="71280"/>
            <a:ext cx="8929440" cy="15519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hu-HU" sz="3200">
                <a:solidFill>
                  <a:srgbClr val="000000"/>
                </a:solidFill>
                <a:latin typeface="Garamond"/>
              </a:rPr>
              <a:t>Idő szerinti optimalizálás esetén a leggyorsabb út hossza percben a megyeszékhelyig (2013)</a:t>
            </a:r>
            <a:endParaRPr/>
          </a:p>
        </p:txBody>
      </p:sp>
      <p:pic>
        <p:nvPicPr>
          <p:cNvPr descr="" id="155" name="Kép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599840"/>
            <a:ext cx="9143640" cy="427716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6000" y="71280"/>
            <a:ext cx="9072360" cy="15519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hu-HU" sz="3200">
                <a:solidFill>
                  <a:srgbClr val="000000"/>
                </a:solidFill>
                <a:latin typeface="Garamond"/>
              </a:rPr>
              <a:t>Idő szerinti optimalizálás esetén a leggyorsabb út hossza kilométerben autópálya csomópontig (2013)</a:t>
            </a:r>
            <a:endParaRPr/>
          </a:p>
        </p:txBody>
      </p:sp>
      <p:pic>
        <p:nvPicPr>
          <p:cNvPr descr="" id="157" name="Kép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599840"/>
            <a:ext cx="9143640" cy="427716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107640" y="365760"/>
            <a:ext cx="8841960" cy="8305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2400">
                <a:solidFill>
                  <a:srgbClr val="000000"/>
                </a:solidFill>
                <a:latin typeface="Georgia"/>
              </a:rPr>
              <a:t>„</a:t>
            </a:r>
            <a:r>
              <a:rPr b="1" lang="hu-HU" sz="2400">
                <a:solidFill>
                  <a:srgbClr val="000000"/>
                </a:solidFill>
                <a:latin typeface="Georgia"/>
              </a:rPr>
              <a:t>Volt-e eddigi élete során bármikor munkanélküli (regisztrált, nem regisztrált vagy mindkettő)?”</a:t>
            </a:r>
            <a:endParaRPr/>
          </a:p>
        </p:txBody>
      </p:sp>
      <p:sp>
        <p:nvSpPr>
          <p:cNvPr id="159" name="CustomShape 2"/>
          <p:cNvSpPr/>
          <p:nvPr/>
        </p:nvSpPr>
        <p:spPr>
          <a:xfrm>
            <a:off x="251640" y="6012000"/>
            <a:ext cx="889200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>
                <a:solidFill>
                  <a:srgbClr val="000000"/>
                </a:solidFill>
                <a:latin typeface="Georgia"/>
              </a:rPr>
              <a:t>Alföld átlaga: 32,3%, országos átlag:  25,3% (N=8.000)</a:t>
            </a:r>
            <a:endParaRPr/>
          </a:p>
        </p:txBody>
      </p:sp>
      <p:pic>
        <p:nvPicPr>
          <p:cNvPr descr="" id="160" name="Tartalom helye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1680" y="1653120"/>
            <a:ext cx="8503920" cy="431964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01680" y="7776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2800">
                <a:solidFill>
                  <a:srgbClr val="000000"/>
                </a:solidFill>
                <a:latin typeface="Georgia"/>
              </a:rPr>
              <a:t>A munkanélküliségi ráták alakulása Magyarországon</a:t>
            </a:r>
            <a:endParaRPr/>
          </a:p>
        </p:txBody>
      </p:sp>
      <p:pic>
        <p:nvPicPr>
          <p:cNvPr descr="" id="114" name="Tartalom hely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66720" y="824760"/>
            <a:ext cx="7793280" cy="606024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87480" y="437760"/>
            <a:ext cx="8982000" cy="7585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2200">
                <a:solidFill>
                  <a:srgbClr val="000000"/>
                </a:solidFill>
                <a:latin typeface="Georgia"/>
              </a:rPr>
              <a:t>„</a:t>
            </a:r>
            <a:r>
              <a:rPr b="1" lang="hu-HU" sz="2200">
                <a:solidFill>
                  <a:srgbClr val="000000"/>
                </a:solidFill>
                <a:latin typeface="Georgia"/>
              </a:rPr>
              <a:t>Véleménye szerint lesz-e valaha olyan munkája, amely legalábbis megközelíti azt amire vágyik?” – ötfokozatú skála, az „egyáltalán nem” lehetőséget bejelölők aránya</a:t>
            </a: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37080" y="6012000"/>
            <a:ext cx="935892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>
                <a:solidFill>
                  <a:srgbClr val="000000"/>
                </a:solidFill>
                <a:latin typeface="Georgia"/>
              </a:rPr>
              <a:t>Alföld átlaga: 6,14%, országos átlag:  4,85% (N=8.000)</a:t>
            </a:r>
            <a:endParaRPr/>
          </a:p>
        </p:txBody>
      </p:sp>
      <p:pic>
        <p:nvPicPr>
          <p:cNvPr descr="" id="163" name="Tartalom helye 5"/>
          <p:cNvPicPr/>
          <p:nvPr/>
        </p:nvPicPr>
        <p:blipFill>
          <a:blip r:embed="rId1"/>
          <a:stretch>
            <a:fillRect/>
          </a:stretch>
        </p:blipFill>
        <p:spPr>
          <a:xfrm>
            <a:off x="87120" y="1653120"/>
            <a:ext cx="8950320" cy="431964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-56880" y="6194880"/>
            <a:ext cx="952740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>
                <a:solidFill>
                  <a:srgbClr val="000000"/>
                </a:solidFill>
                <a:latin typeface="Georgia"/>
              </a:rPr>
              <a:t>Alföld átlaga: 9,9%, országos átlag:  11,9% (N=8.000)</a:t>
            </a:r>
            <a:endParaRPr/>
          </a:p>
        </p:txBody>
      </p:sp>
      <p:pic>
        <p:nvPicPr>
          <p:cNvPr descr="" id="165" name="Tartalom helye 5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1701720"/>
            <a:ext cx="9111240" cy="4453920"/>
          </a:xfrm>
          <a:prstGeom prst="rect">
            <a:avLst/>
          </a:prstGeom>
        </p:spPr>
      </p:pic>
      <p:sp>
        <p:nvSpPr>
          <p:cNvPr id="166" name="CustomShape 2"/>
          <p:cNvSpPr/>
          <p:nvPr/>
        </p:nvSpPr>
        <p:spPr>
          <a:xfrm>
            <a:off x="0" y="548640"/>
            <a:ext cx="914364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b="1" lang="hu-HU" sz="2000">
                <a:solidFill>
                  <a:srgbClr val="000000"/>
                </a:solidFill>
                <a:latin typeface="Georgia"/>
              </a:rPr>
              <a:t>„</a:t>
            </a:r>
            <a:r>
              <a:rPr b="1" lang="hu-HU" sz="2000">
                <a:solidFill>
                  <a:srgbClr val="000000"/>
                </a:solidFill>
                <a:latin typeface="Georgia"/>
              </a:rPr>
              <a:t>Amennyiben lenne lehetősége arra, hogy külföldön tanuljon, dolgozzon, hajlandó lenne-e elhagyni az országot hosszabb-rövidebb időre?” – az „igen, akár végleges letelepedés céljából is” választ adók aránya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0" y="-99360"/>
            <a:ext cx="9108720" cy="695700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20000"/>
              </a:lnSpc>
            </a:pPr>
            <a:r>
              <a:rPr b="1" lang="hu-HU" sz="2400">
                <a:solidFill>
                  <a:srgbClr val="000000"/>
                </a:solidFill>
                <a:latin typeface="Georgia"/>
              </a:rPr>
              <a:t>A munkanélküliség hatásai:</a:t>
            </a:r>
            <a:endParaRPr/>
          </a:p>
          <a:p>
            <a:pPr algn="just">
              <a:lnSpc>
                <a:spcPct val="120000"/>
              </a:lnSpc>
            </a:pPr>
            <a:endParaRPr/>
          </a:p>
          <a:p>
            <a:pPr algn="just">
              <a:lnSpc>
                <a:spcPct val="120000"/>
              </a:lnSpc>
              <a:buSzPct val="85000"/>
              <a:buFont typeface="Georgia"/>
              <a:buAutoNum type="arabicPeriod"/>
            </a:pPr>
            <a:r>
              <a:rPr b="1" lang="hu-HU" sz="2000">
                <a:solidFill>
                  <a:srgbClr val="000000"/>
                </a:solidFill>
                <a:latin typeface="Georgia"/>
              </a:rPr>
              <a:t>Anyagi probléma keletkezik: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 tartalékok felélése </a:t>
            </a:r>
            <a:endParaRPr/>
          </a:p>
          <a:p>
            <a:pPr algn="just">
              <a:lnSpc>
                <a:spcPct val="120000"/>
              </a:lnSpc>
              <a:buSzPct val="85000"/>
              <a:buFont typeface="Georgia"/>
              <a:buAutoNum type="arabicPeriod"/>
            </a:pPr>
            <a:r>
              <a:rPr b="1" lang="hu-HU" sz="2000">
                <a:solidFill>
                  <a:srgbClr val="000000"/>
                </a:solidFill>
                <a:latin typeface="Georgia"/>
              </a:rPr>
              <a:t>Fel nem vállalt státusz keletkezik: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 frusztráció, szégyenérzet – családon belüli konfliktusok, válás</a:t>
            </a:r>
            <a:endParaRPr/>
          </a:p>
          <a:p>
            <a:pPr algn="just">
              <a:lnSpc>
                <a:spcPct val="120000"/>
              </a:lnSpc>
              <a:buSzPct val="85000"/>
              <a:buFont typeface="Georgia"/>
              <a:buAutoNum type="arabicPeriod"/>
            </a:pPr>
            <a:r>
              <a:rPr b="1" lang="hu-HU" sz="2000">
                <a:solidFill>
                  <a:srgbClr val="000000"/>
                </a:solidFill>
                <a:latin typeface="Georgia"/>
              </a:rPr>
              <a:t>Megrendül az identitás: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 feleslegesség érzése, önbizalomvesztés</a:t>
            </a:r>
            <a:endParaRPr/>
          </a:p>
          <a:p>
            <a:pPr algn="just">
              <a:lnSpc>
                <a:spcPct val="120000"/>
              </a:lnSpc>
              <a:buSzPct val="85000"/>
              <a:buFont typeface="Georgia"/>
              <a:buAutoNum type="arabicPeriod"/>
            </a:pPr>
            <a:r>
              <a:rPr b="1" lang="hu-HU" sz="2000">
                <a:solidFill>
                  <a:srgbClr val="000000"/>
                </a:solidFill>
                <a:latin typeface="Georgia"/>
              </a:rPr>
              <a:t>Életvitelbeli, alkalmazkodási nehézségek: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 az IDŐ („Milyen nap van?”) és a TÉR (otthon maradás) megrendülése</a:t>
            </a:r>
            <a:endParaRPr/>
          </a:p>
          <a:p>
            <a:pPr algn="just">
              <a:lnSpc>
                <a:spcPct val="120000"/>
              </a:lnSpc>
              <a:buSzPct val="85000"/>
              <a:buFont typeface="Georgia"/>
              <a:buAutoNum type="arabicPeriod"/>
            </a:pPr>
            <a:r>
              <a:rPr b="1" lang="hu-HU" sz="2000">
                <a:solidFill>
                  <a:srgbClr val="000000"/>
                </a:solidFill>
                <a:latin typeface="Georgia"/>
              </a:rPr>
              <a:t>Egészségi állapot változása: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 4-6 hónapig javul (objektív és szubjektív is), majd romlik (pszichoszomatikus zavarok, szenvedélybetegségek)</a:t>
            </a:r>
            <a:endParaRPr/>
          </a:p>
          <a:p>
            <a:pPr algn="just">
              <a:lnSpc>
                <a:spcPct val="120000"/>
              </a:lnSpc>
              <a:buSzPct val="85000"/>
              <a:buFont typeface="Georgia"/>
              <a:buAutoNum type="arabicPeriod"/>
            </a:pPr>
            <a:r>
              <a:rPr b="1" lang="hu-HU" sz="2000">
                <a:solidFill>
                  <a:srgbClr val="000000"/>
                </a:solidFill>
                <a:latin typeface="Georgia"/>
              </a:rPr>
              <a:t>A munkanélküliség károsító hatásai irreverzibilissé válnak: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 alkoholizmus, család szétesése, szakmai tudás megkopása</a:t>
            </a:r>
            <a:endParaRPr/>
          </a:p>
          <a:p>
            <a:pPr algn="just">
              <a:lnSpc>
                <a:spcPct val="120000"/>
              </a:lnSpc>
            </a:pPr>
            <a:endParaRPr/>
          </a:p>
          <a:p>
            <a:pPr algn="just">
              <a:lnSpc>
                <a:spcPct val="120000"/>
              </a:lnSpc>
            </a:pPr>
            <a:r>
              <a:rPr lang="hu-HU" sz="2000">
                <a:solidFill>
                  <a:srgbClr val="000000"/>
                </a:solidFill>
                <a:latin typeface="Georgia"/>
              </a:rPr>
              <a:t>Differenciáltan jelentkező hatások: nincs két egyforma munkanélküli, főleg a nem és az életkor fontos tényező.</a:t>
            </a:r>
            <a:endParaRPr/>
          </a:p>
          <a:p>
            <a:pPr algn="just">
              <a:lnSpc>
                <a:spcPct val="120000"/>
              </a:lnSpc>
            </a:pPr>
            <a:r>
              <a:rPr lang="hu-HU" sz="2000">
                <a:solidFill>
                  <a:srgbClr val="000000"/>
                </a:solidFill>
                <a:latin typeface="Georgia"/>
              </a:rPr>
              <a:t>Meghatározó a család mérete,  szerkezete és kulturális háttere (munkához való viszony, szubkultúrák) is a túlélési stratégiák kialakításában.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0" y="-99360"/>
            <a:ext cx="9108720" cy="66974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hu-HU" sz="2200">
                <a:solidFill>
                  <a:srgbClr val="000000"/>
                </a:solidFill>
                <a:latin typeface="Georgia"/>
              </a:rPr>
              <a:t>A munkanélküliség lélektanára vonatkozó elméletek: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b="1" lang="hu-HU" sz="2000">
                <a:solidFill>
                  <a:srgbClr val="000000"/>
                </a:solidFill>
                <a:latin typeface="Georgia"/>
              </a:rPr>
              <a:t>Jahoda funkcionális elmélete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 szerint az egyén mentális egészségének a fenntartásához megfelelő szociális környezetre van szükség.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eorgia"/>
              </a:rPr>
              <a:t>Ennek alapeleme a munka, mert meghatározza az időstruktúrát, a társas kapcsolatokat, az életcélokat, a státuszt és az identitást, aktivitásra késztet, közös élményeket ad, sikerélményt biztosít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eorgia"/>
              </a:rPr>
              <a:t>Munkanélküliség esetén ezek hiánya eredményez destruktív pszichés hatásokat (izoláció stb.).</a:t>
            </a: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b="1" lang="hu-HU" sz="2000">
                <a:solidFill>
                  <a:srgbClr val="000000"/>
                </a:solidFill>
                <a:latin typeface="Georgia"/>
              </a:rPr>
              <a:t>Warr vitaminmodellje: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eorgia"/>
              </a:rPr>
              <a:t>A lelki egészség megőrzéséhez szükségesek adott környezeti tényezők, ezek vitaminként funkcionálnak.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eorgia"/>
              </a:rPr>
              <a:t>C-vitamin (minél több, annál jobb): pénz, biztonság stb.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eorgia"/>
              </a:rPr>
              <a:t>A és D vitamin (kell, de túlzott mennyiségben ártalmas): változatosság, ellenőrzés, képességek használata, társas kapcsolatok stb.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eorgia"/>
              </a:rPr>
              <a:t>A munkanélküli nem, vagy csak részben jut hozzájuk.</a:t>
            </a: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b="1" lang="hu-HU" sz="2000">
                <a:solidFill>
                  <a:srgbClr val="000000"/>
                </a:solidFill>
                <a:latin typeface="Georgia"/>
              </a:rPr>
              <a:t>Fryer cselekvési esélytelenség elmélete: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eorgia"/>
              </a:rPr>
              <a:t>A munkanélküliség mentális egészségre gyakorolt kedvezőtlen hatását szerinte nem a pszichológiai, hanem az anyagi depriváció okozza.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eorgia"/>
              </a:rPr>
              <a:t>A negatív következmények a szegénységgel függnek össze, mivel az amúgy aktív egyént meggátolja a cselekvésben, elbizonytalanítja, tervezhetetlenné teszi a jövőjét, mert megfosztja az eszközeitől.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0" y="-99360"/>
            <a:ext cx="9108720" cy="66974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b="1" lang="hu-HU" sz="2000">
                <a:solidFill>
                  <a:srgbClr val="000000"/>
                </a:solidFill>
                <a:latin typeface="Georgia"/>
              </a:rPr>
              <a:t>„</a:t>
            </a:r>
            <a:r>
              <a:rPr b="1" lang="hu-HU" sz="2000">
                <a:solidFill>
                  <a:srgbClr val="000000"/>
                </a:solidFill>
                <a:latin typeface="Georgia"/>
              </a:rPr>
              <a:t>Hullámvasút-modell” 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(Borgen-Amundson)</a:t>
            </a:r>
            <a:r>
              <a:rPr b="1" lang="hu-HU" sz="2000">
                <a:solidFill>
                  <a:srgbClr val="000000"/>
                </a:solidFill>
                <a:latin typeface="Georgia"/>
              </a:rPr>
              <a:t>: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eorgia"/>
              </a:rPr>
              <a:t>A munkanélküliek a munkanélküliséget változó érzelmi dinamikával dolgozzák fel, és ez időben három fázisra bontható: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 u="sng">
                <a:solidFill>
                  <a:srgbClr val="000000"/>
                </a:solidFill>
                <a:latin typeface="Georgia"/>
              </a:rPr>
              <a:t>„</a:t>
            </a:r>
            <a:r>
              <a:rPr lang="hu-HU" sz="2000" u="sng">
                <a:solidFill>
                  <a:srgbClr val="000000"/>
                </a:solidFill>
                <a:latin typeface="Georgia"/>
              </a:rPr>
              <a:t>gyászmunka”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 – a munkahely elvesztése, amely az elutasítás, tagadás, düh, alkudozás, depresszió, beletörődés érzelmi stádiumait hozza.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 u="sng">
                <a:solidFill>
                  <a:srgbClr val="000000"/>
                </a:solidFill>
                <a:latin typeface="Georgia"/>
              </a:rPr>
              <a:t>álláskeresés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 – kezdeti nagy lendület, erőforrások mozgósítása, de kudarc(ok) esetén elhal.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 u="sng">
                <a:solidFill>
                  <a:srgbClr val="000000"/>
                </a:solidFill>
                <a:latin typeface="Georgia"/>
              </a:rPr>
              <a:t>kiégés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 – képtelen elhelyezkedni, ezért fásultság, frusztráció, apátia.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b="1" lang="hu-HU" sz="2000">
                <a:solidFill>
                  <a:srgbClr val="000000"/>
                </a:solidFill>
                <a:latin typeface="Georgia"/>
              </a:rPr>
              <a:t>Pszichoszociális krízis/átmenet elmélete 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(Erikson/Székely)</a:t>
            </a:r>
            <a:r>
              <a:rPr b="1" lang="hu-HU" sz="2000">
                <a:solidFill>
                  <a:srgbClr val="000000"/>
                </a:solidFill>
                <a:latin typeface="Georgia"/>
              </a:rPr>
              <a:t>: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eorgia"/>
              </a:rPr>
              <a:t>Az egyén társadalmi integrációja és szerepei, illetve életkörülményei a munkanélküliség esetében hirtelen megváltoznak, már nem válnak be az eddigi alkalmazkodási stratégiák.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eorgia"/>
              </a:rPr>
              <a:t>Az életet nyolc életszakaszra lehet felosztani, ezekben az egyén fejlődése a jellemző pszichoszociális viszonyokon múlik. Minden egyes stádiumnak megvan a maga életfeladata, problémája, konfliktusa, amellyel az egyénnek meg kell küzdenie, hogy felkészülhessen a következő pszichoszociális feladatra. Ha az egyén pszichoszociális fejlődése megfelelő volt (elsajátította a megfelelő megküzdési formákat), akkor meg tudja oldani a krízist.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eorgia"/>
              </a:rPr>
              <a:t>Kulcskérdés az </a:t>
            </a:r>
            <a:r>
              <a:rPr b="1" lang="hu-HU" sz="2000">
                <a:solidFill>
                  <a:srgbClr val="000000"/>
                </a:solidFill>
                <a:latin typeface="Georgia"/>
              </a:rPr>
              <a:t>alkalmazkodás, a belső változás:</a:t>
            </a:r>
            <a:r>
              <a:rPr lang="hu-HU" sz="2000">
                <a:solidFill>
                  <a:srgbClr val="000000"/>
                </a:solidFill>
                <a:latin typeface="Georgia"/>
              </a:rPr>
              <a:t> ezeket kell a segítő munka középpontjába állítani az erőforrások és korlátok egyéni felmérésével.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0" y="44280"/>
            <a:ext cx="9108720" cy="66974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hu-HU" sz="2700">
                <a:solidFill>
                  <a:srgbClr val="000000"/>
                </a:solidFill>
                <a:latin typeface="Georgia"/>
              </a:rPr>
              <a:t>A munkaerőpiacra történő visszaintegrálódást akadályozó tényezők: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hu-HU" sz="1400">
                <a:solidFill>
                  <a:srgbClr val="000000"/>
                </a:solidFill>
                <a:latin typeface="Georgia"/>
              </a:rPr>
              <a:t> </a:t>
            </a: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alulképzettség, </a:t>
            </a: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szocializációs hiányosságok, </a:t>
            </a: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egészségi állapot megrendülése, </a:t>
            </a: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feketegazdaságban való részvétel, </a:t>
            </a: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diszkrimináció elszenvedése (életkor, bőrszín), </a:t>
            </a: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lakhatási problémák, </a:t>
            </a: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szenvedélybetegség, depresszió, </a:t>
            </a: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önbizalomhiány, elbizonytalanodás, beszűkült érdeklődés, </a:t>
            </a: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izolálódás (társas kapcsolatok, támogató családi háttér hiánya), </a:t>
            </a: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passzivitás mint életforma, </a:t>
            </a: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munkavégzés elutasítása, </a:t>
            </a:r>
            <a:endParaRPr/>
          </a:p>
          <a:p>
            <a:pPr algn="just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hu-HU" sz="2700">
                <a:solidFill>
                  <a:srgbClr val="000000"/>
                </a:solidFill>
                <a:latin typeface="Georgia"/>
              </a:rPr>
              <a:t>önérvényesítés hiánya.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08000" y="45720"/>
            <a:ext cx="8891280" cy="63352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hu-HU" sz="2800">
                <a:solidFill>
                  <a:srgbClr val="000000"/>
                </a:solidFill>
                <a:latin typeface="Georgia"/>
              </a:rPr>
              <a:t>Ügyféltípusok</a:t>
            </a:r>
            <a:r>
              <a:rPr b="1" lang="hu-HU" sz="2400">
                <a:solidFill>
                  <a:srgbClr val="000000"/>
                </a:solidFill>
                <a:latin typeface="Georgia"/>
              </a:rPr>
              <a:t> </a:t>
            </a:r>
            <a:r>
              <a:rPr lang="hu-HU" sz="2400">
                <a:solidFill>
                  <a:srgbClr val="000000"/>
                </a:solidFill>
                <a:latin typeface="Georgia"/>
              </a:rPr>
              <a:t>(Berg, 1998) – tkp. motivációs szintek: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20000"/>
              </a:lnSpc>
              <a:buSzPct val="85000"/>
              <a:buFont charset="2" typeface="Wingdings"/>
              <a:buChar char=""/>
            </a:pPr>
            <a:r>
              <a:rPr b="1" lang="hu-HU" sz="2400">
                <a:solidFill>
                  <a:srgbClr val="000000"/>
                </a:solidFill>
                <a:latin typeface="Georgia"/>
              </a:rPr>
              <a:t>Látogató típus: </a:t>
            </a:r>
            <a:r>
              <a:rPr lang="hu-HU" sz="2400">
                <a:solidFill>
                  <a:srgbClr val="000000"/>
                </a:solidFill>
                <a:latin typeface="Georgia"/>
              </a:rPr>
              <a:t>akinek tanácsolták, hogy kérjen segítséget, vagy külső nyomásra érkezik (kötelezett) és igazából nem is akar semmit.</a:t>
            </a:r>
            <a:endParaRPr/>
          </a:p>
          <a:p>
            <a:pPr algn="just">
              <a:lnSpc>
                <a:spcPct val="120000"/>
              </a:lnSpc>
            </a:pPr>
            <a:endParaRPr/>
          </a:p>
          <a:p>
            <a:pPr algn="just">
              <a:lnSpc>
                <a:spcPct val="120000"/>
              </a:lnSpc>
              <a:buSzPct val="85000"/>
              <a:buFont charset="2" typeface="Wingdings"/>
              <a:buChar char=""/>
            </a:pPr>
            <a:r>
              <a:rPr b="1" lang="hu-HU" sz="2400">
                <a:solidFill>
                  <a:srgbClr val="000000"/>
                </a:solidFill>
                <a:latin typeface="Georgia"/>
              </a:rPr>
              <a:t>Panaszos típus: </a:t>
            </a:r>
            <a:r>
              <a:rPr lang="hu-HU" sz="2400">
                <a:solidFill>
                  <a:srgbClr val="000000"/>
                </a:solidFill>
                <a:latin typeface="Georgia"/>
              </a:rPr>
              <a:t>Lelkiállapotát az</a:t>
            </a:r>
            <a:r>
              <a:rPr b="1" lang="hu-HU" sz="2400">
                <a:solidFill>
                  <a:srgbClr val="000000"/>
                </a:solidFill>
                <a:latin typeface="Georgia"/>
              </a:rPr>
              <a:t> </a:t>
            </a:r>
            <a:r>
              <a:rPr lang="hu-HU" sz="2400">
                <a:solidFill>
                  <a:srgbClr val="000000"/>
                </a:solidFill>
                <a:latin typeface="Georgia"/>
              </a:rPr>
              <a:t>„Ebben a mai világban…” stílus jellemzi – előkerülnek a témával érintőlegesen sem kapcsolatos panaszok.</a:t>
            </a:r>
            <a:endParaRPr/>
          </a:p>
          <a:p>
            <a:pPr algn="just">
              <a:lnSpc>
                <a:spcPct val="120000"/>
              </a:lnSpc>
            </a:pPr>
            <a:endParaRPr/>
          </a:p>
          <a:p>
            <a:pPr algn="just">
              <a:lnSpc>
                <a:spcPct val="120000"/>
              </a:lnSpc>
              <a:buSzPct val="85000"/>
              <a:buFont charset="2" typeface="Wingdings"/>
              <a:buChar char=""/>
            </a:pPr>
            <a:r>
              <a:rPr b="1" lang="hu-HU" sz="2400">
                <a:solidFill>
                  <a:srgbClr val="000000"/>
                </a:solidFill>
                <a:latin typeface="Georgia"/>
              </a:rPr>
              <a:t>Vevő típus: </a:t>
            </a:r>
            <a:r>
              <a:rPr lang="hu-HU" sz="2400">
                <a:solidFill>
                  <a:srgbClr val="000000"/>
                </a:solidFill>
                <a:latin typeface="Georgia"/>
              </a:rPr>
              <a:t>aki tényleg akar valamit. Felismerhető onnan, hogy konkrét kérdése, célja van, vagy ha nem is tudja pontosan, milyen munkát végezne, nyitott, érdeklődő, kooperatív.</a:t>
            </a:r>
            <a:endParaRPr/>
          </a:p>
          <a:p>
            <a:pPr algn="just">
              <a:lnSpc>
                <a:spcPct val="120000"/>
              </a:lnSpc>
            </a:pPr>
            <a:endParaRPr/>
          </a:p>
          <a:p>
            <a:pPr algn="just">
              <a:lnSpc>
                <a:spcPct val="120000"/>
              </a:lnSpc>
            </a:pPr>
            <a:r>
              <a:rPr lang="hu-HU" sz="2400">
                <a:solidFill>
                  <a:srgbClr val="000000"/>
                </a:solidFill>
                <a:latin typeface="Georgia"/>
              </a:rPr>
              <a:t>Nem lehet rögtön motiválni, de kideríthetők a motivációk: miért akar/nem akar dolgozni stb. – CÉL AZ ÉRDEKELTTÉ TEVÉS (alternatívák, pozitív kivételek, a minták adaptálása).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68360" y="549360"/>
            <a:ext cx="8229240" cy="777600"/>
          </a:xfrm>
          <a:prstGeom prst="rect">
            <a:avLst/>
          </a:prstGeom>
        </p:spPr>
      </p:sp>
      <p:pic>
        <p:nvPicPr>
          <p:cNvPr descr="" id="17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07920"/>
            <a:ext cx="9143640" cy="275760"/>
          </a:xfrm>
          <a:prstGeom prst="rect">
            <a:avLst/>
          </a:prstGeom>
        </p:spPr>
      </p:pic>
      <p:sp>
        <p:nvSpPr>
          <p:cNvPr id="174" name="CustomShape 2"/>
          <p:cNvSpPr/>
          <p:nvPr/>
        </p:nvSpPr>
        <p:spPr>
          <a:xfrm>
            <a:off x="5940360" y="6309360"/>
            <a:ext cx="3203280" cy="27288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lang="hu-HU" sz="1200">
                <a:solidFill>
                  <a:srgbClr val="000000"/>
                </a:solidFill>
                <a:latin typeface="Georgia"/>
              </a:rPr>
              <a:t>(Jack Canfield és Mark V. Hansen)</a:t>
            </a:r>
            <a:endParaRPr/>
          </a:p>
        </p:txBody>
      </p:sp>
      <p:sp>
        <p:nvSpPr>
          <p:cNvPr id="175" name="CustomShape 3"/>
          <p:cNvSpPr/>
          <p:nvPr/>
        </p:nvSpPr>
        <p:spPr>
          <a:xfrm>
            <a:off x="1259640" y="5559480"/>
            <a:ext cx="6624360" cy="4561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hu-HU" sz="2400">
                <a:solidFill>
                  <a:srgbClr val="000000"/>
                </a:solidFill>
                <a:latin typeface="Georgia"/>
              </a:rPr>
              <a:t>Ennek az egynek mégsem mindegy!</a:t>
            </a:r>
            <a:endParaRPr/>
          </a:p>
        </p:txBody>
      </p:sp>
      <p:sp>
        <p:nvSpPr>
          <p:cNvPr id="176" name="CustomShape 4"/>
          <p:cNvSpPr/>
          <p:nvPr/>
        </p:nvSpPr>
        <p:spPr>
          <a:xfrm>
            <a:off x="250920" y="1126800"/>
            <a:ext cx="8602200" cy="47530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Georgia"/>
              </a:rPr>
              <a:t>Egy ember napszálltakor a néptelen mexikói tengerparton kószált. Séta közben észrevett egy másik férfit a messzeségben. Közelebb érve látta, hogy az odavalósi illető fáradhatatlanul hajladozik, és valamit a vízbe dobál. Miután még jobban meg-közelítette, megállapította, hogy a mexikói a dagály által partra mosott tengeri csillagokat szedegeti össze, és egyenként visszahajítja őket az óceánba.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Georgia"/>
              </a:rPr>
              <a:t>Az idegen elképedt.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Georgia"/>
              </a:rPr>
              <a:t>- Jó estét, uram! - szólította meg a férfit. - Azon tűnődtem, hogy min fáradozik itt.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Georgia"/>
              </a:rPr>
              <a:t>- Visszadobom ezeket a tengeri csillagokat a vízbe. Tudja, a dagály partra vetette őket, és ha nem segítek rajtuk, elpusztulnak oxigén nélkül.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Georgia"/>
              </a:rPr>
              <a:t>- Értem, de hát százával hevernek itt a fövenyen. Ekkora tömeget nem tud visszajuttatni a vízbe. Meg aztán gondoljon csak bele: nyilván ugyanez a helyzet végig a parton, sok száz kilométeren át. Akárhogy töri magát, nem lesz látszatja a munkájának.</a:t>
            </a:r>
            <a:endParaRPr/>
          </a:p>
          <a:p>
            <a:pPr algn="just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Georgia"/>
              </a:rPr>
              <a:t>A mexikói elmosolyodott, lehajolt, felvett egy újabb tengeri csillagot, és a hullámok közé dobta.</a:t>
            </a:r>
            <a:endParaRPr/>
          </a:p>
        </p:txBody>
      </p:sp>
      <p:sp>
        <p:nvSpPr>
          <p:cNvPr id="177" name="CustomShape 5"/>
          <p:cNvSpPr/>
          <p:nvPr/>
        </p:nvSpPr>
        <p:spPr>
          <a:xfrm>
            <a:off x="647640" y="235080"/>
            <a:ext cx="5148000" cy="577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 sz="3200">
                <a:solidFill>
                  <a:srgbClr val="000000"/>
                </a:solidFill>
                <a:latin typeface="Georgia"/>
              </a:rPr>
              <a:t>Nem mindegy… 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0" y="-184680"/>
            <a:ext cx="184320" cy="369000"/>
          </a:xfrm>
          <a:prstGeom prst="rect">
            <a:avLst/>
          </a:prstGeom>
        </p:spPr>
      </p:sp>
      <p:sp>
        <p:nvSpPr>
          <p:cNvPr id="179" name="CustomShape 2"/>
          <p:cNvSpPr/>
          <p:nvPr/>
        </p:nvSpPr>
        <p:spPr>
          <a:xfrm>
            <a:off x="0" y="-184680"/>
            <a:ext cx="184320" cy="369000"/>
          </a:xfrm>
          <a:prstGeom prst="rect">
            <a:avLst/>
          </a:prstGeom>
        </p:spPr>
      </p:sp>
      <p:pic>
        <p:nvPicPr>
          <p:cNvPr descr="" id="180" name="Kép 5"/>
          <p:cNvPicPr/>
          <p:nvPr/>
        </p:nvPicPr>
        <p:blipFill>
          <a:blip r:embed="rId1"/>
          <a:stretch>
            <a:fillRect/>
          </a:stretch>
        </p:blipFill>
        <p:spPr>
          <a:xfrm>
            <a:off x="-36360" y="-27360"/>
            <a:ext cx="3059640" cy="1359000"/>
          </a:xfrm>
          <a:prstGeom prst="rect">
            <a:avLst/>
          </a:prstGeom>
        </p:spPr>
      </p:pic>
      <p:pic>
        <p:nvPicPr>
          <p:cNvPr descr="" id="181" name="Kép 7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00" y="620640"/>
            <a:ext cx="2447640" cy="765360"/>
          </a:xfrm>
          <a:prstGeom prst="rect">
            <a:avLst/>
          </a:prstGeom>
        </p:spPr>
      </p:pic>
      <p:pic>
        <p:nvPicPr>
          <p:cNvPr descr="" id="182" name="Kép 8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000" y="-27360"/>
            <a:ext cx="5939640" cy="612720"/>
          </a:xfrm>
          <a:prstGeom prst="rect">
            <a:avLst/>
          </a:prstGeom>
        </p:spPr>
      </p:pic>
      <p:sp>
        <p:nvSpPr>
          <p:cNvPr id="183" name="TextShape 3"/>
          <p:cNvSpPr txBox="1"/>
          <p:nvPr/>
        </p:nvSpPr>
        <p:spPr>
          <a:xfrm>
            <a:off x="685800" y="3260520"/>
            <a:ext cx="7772040" cy="10321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i="1" lang="hu-HU" sz="4200">
                <a:solidFill>
                  <a:srgbClr val="000000"/>
                </a:solidFill>
                <a:latin typeface="Georgia"/>
              </a:rPr>
              <a:t>KÖSZÖNÖM A MEGTISZTELŐ FIGYELMET!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01680" y="7776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2800">
                <a:solidFill>
                  <a:srgbClr val="000000"/>
                </a:solidFill>
                <a:latin typeface="Georgia"/>
              </a:rPr>
              <a:t>A munkanélküliségi mutató alakulása a települések népesség-kategóriái szerint</a:t>
            </a:r>
            <a:endParaRPr/>
          </a:p>
        </p:txBody>
      </p:sp>
      <p:graphicFrame>
        <p:nvGraphicFramePr>
          <p:cNvPr id="116" name="Diagram 6"/>
          <p:cNvGraphicFramePr/>
          <p:nvPr/>
        </p:nvGraphicFramePr>
        <p:xfrm>
          <a:off x="137160" y="1124640"/>
          <a:ext cx="8869320" cy="514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01680" y="18864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3300">
                <a:solidFill>
                  <a:srgbClr val="000000"/>
                </a:solidFill>
                <a:latin typeface="Georgia"/>
              </a:rPr>
              <a:t>A relatív munkanélküliségi mutató változása 2010-2013 között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107640" y="6505560"/>
            <a:ext cx="88920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 sz="1400">
                <a:solidFill>
                  <a:srgbClr val="000000"/>
                </a:solidFill>
                <a:latin typeface="Georgia"/>
              </a:rPr>
              <a:t>Dél-Alföld: 85,2%, Észak-Alföld: 94,8%, országos átlag:  91,0% (2010=100)</a:t>
            </a:r>
            <a:endParaRPr/>
          </a:p>
        </p:txBody>
      </p:sp>
      <p:pic>
        <p:nvPicPr>
          <p:cNvPr descr="" id="119" name="Tartalom helye 3"/>
          <p:cNvPicPr/>
          <p:nvPr/>
        </p:nvPicPr>
        <p:blipFill>
          <a:blip r:embed="rId1"/>
          <a:stretch>
            <a:fillRect/>
          </a:stretch>
        </p:blipFill>
        <p:spPr>
          <a:xfrm>
            <a:off x="-75240" y="1412640"/>
            <a:ext cx="9255240" cy="446616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01680" y="18864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3300">
                <a:solidFill>
                  <a:srgbClr val="000000"/>
                </a:solidFill>
                <a:latin typeface="Georgia"/>
              </a:rPr>
              <a:t>A relatív munkanélküliségi mutató településenként 2014. 02. 20-án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107640" y="6505560"/>
            <a:ext cx="88920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 sz="1400">
                <a:solidFill>
                  <a:srgbClr val="000000"/>
                </a:solidFill>
                <a:latin typeface="Georgia"/>
              </a:rPr>
              <a:t>Dél-Alföld: 1,06, Észak-Alföld: 1,61 (Sz.-Sz.-B.: 1,85), országos átlag:  1,00</a:t>
            </a:r>
            <a:endParaRPr/>
          </a:p>
        </p:txBody>
      </p:sp>
      <p:pic>
        <p:nvPicPr>
          <p:cNvPr descr="" id="122" name="Tartalom helye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1680" y="1653120"/>
            <a:ext cx="8503920" cy="431964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3" name="Tartalom helye 8"/>
          <p:cNvPicPr/>
          <p:nvPr/>
        </p:nvPicPr>
        <p:blipFill>
          <a:blip r:embed="rId1"/>
          <a:stretch>
            <a:fillRect/>
          </a:stretch>
        </p:blipFill>
        <p:spPr>
          <a:xfrm>
            <a:off x="301680" y="1653120"/>
            <a:ext cx="8503920" cy="4319640"/>
          </a:xfrm>
          <a:prstGeom prst="rect">
            <a:avLst/>
          </a:prstGeom>
        </p:spPr>
      </p:pic>
      <p:sp>
        <p:nvSpPr>
          <p:cNvPr id="124" name="CustomShape 1"/>
          <p:cNvSpPr/>
          <p:nvPr/>
        </p:nvSpPr>
        <p:spPr>
          <a:xfrm>
            <a:off x="179640" y="77760"/>
            <a:ext cx="883584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b="1" lang="hu-HU" sz="2400">
                <a:solidFill>
                  <a:srgbClr val="000000"/>
                </a:solidFill>
                <a:latin typeface="Georgia"/>
              </a:rPr>
              <a:t>A relatív munkanélküliségi mutató alakulása a települések népesség-kategóriái szerint (2014.02.20.)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107640" y="6505560"/>
            <a:ext cx="88920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 sz="1400">
                <a:solidFill>
                  <a:srgbClr val="000000"/>
                </a:solidFill>
                <a:latin typeface="Georgia"/>
              </a:rPr>
              <a:t>Dél-Alföld: 1,06, Észak-Alföld: 1,61 (Sz.-Sz.-B.: 1,85), országos átlag:  1,00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79640" y="188640"/>
            <a:ext cx="8728200" cy="7585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3300">
                <a:solidFill>
                  <a:srgbClr val="000000"/>
                </a:solidFill>
                <a:latin typeface="Georgia"/>
              </a:rPr>
              <a:t>A tartós (&gt;365 napja folyamatosan regisztrált) álláskeresők aránya, 2014. 02.</a:t>
            </a:r>
            <a:endParaRPr/>
          </a:p>
        </p:txBody>
      </p:sp>
      <p:pic>
        <p:nvPicPr>
          <p:cNvPr descr="" id="127" name="Tartalom helye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1680" y="1653120"/>
            <a:ext cx="8503920" cy="4319640"/>
          </a:xfrm>
          <a:prstGeom prst="rect">
            <a:avLst/>
          </a:prstGeom>
        </p:spPr>
      </p:pic>
      <p:sp>
        <p:nvSpPr>
          <p:cNvPr id="128" name="CustomShape 2"/>
          <p:cNvSpPr/>
          <p:nvPr/>
        </p:nvSpPr>
        <p:spPr>
          <a:xfrm>
            <a:off x="107640" y="6505560"/>
            <a:ext cx="88920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 sz="1400">
                <a:solidFill>
                  <a:srgbClr val="000000"/>
                </a:solidFill>
                <a:latin typeface="Georgia"/>
              </a:rPr>
              <a:t>Dél-Alföld: 22,9%, Észak-Alföld: 25,2% (Sz.-Sz.-B.: 29,9%), országos átlag:  24,6%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01680" y="18864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3300">
                <a:solidFill>
                  <a:srgbClr val="000000"/>
                </a:solidFill>
                <a:latin typeface="Georgia"/>
              </a:rPr>
              <a:t>Az FHT-ban/RSzS-ben részesülő álláskeresők aránya (2014. 02. 20.)</a:t>
            </a:r>
            <a:endParaRPr/>
          </a:p>
        </p:txBody>
      </p:sp>
      <p:pic>
        <p:nvPicPr>
          <p:cNvPr descr="" id="130" name="Tartalom helye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1680" y="1653120"/>
            <a:ext cx="8503920" cy="4319640"/>
          </a:xfrm>
          <a:prstGeom prst="rect">
            <a:avLst/>
          </a:prstGeom>
        </p:spPr>
      </p:pic>
      <p:sp>
        <p:nvSpPr>
          <p:cNvPr id="131" name="CustomShape 2"/>
          <p:cNvSpPr/>
          <p:nvPr/>
        </p:nvSpPr>
        <p:spPr>
          <a:xfrm>
            <a:off x="107640" y="6505560"/>
            <a:ext cx="88920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 sz="1400">
                <a:solidFill>
                  <a:srgbClr val="000000"/>
                </a:solidFill>
                <a:latin typeface="Georgia"/>
              </a:rPr>
              <a:t>Dél-Alföld: 23,6%, Észak-Alföld: 33,1% (Sz.-Sz.-B.: 39,8%), országos átlag:  27,8%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301680" y="18864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hu-HU" sz="3300">
                <a:solidFill>
                  <a:srgbClr val="000000"/>
                </a:solidFill>
                <a:latin typeface="Georgia"/>
              </a:rPr>
              <a:t>A foglalkoztatottak aránya a teljes népességen belül (Népszámlálás, 2011)</a:t>
            </a:r>
            <a:endParaRPr/>
          </a:p>
        </p:txBody>
      </p:sp>
      <p:pic>
        <p:nvPicPr>
          <p:cNvPr descr="" id="133" name="Tartalom hely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01680" y="1653120"/>
            <a:ext cx="8503920" cy="4319640"/>
          </a:xfrm>
          <a:prstGeom prst="rect">
            <a:avLst/>
          </a:prstGeom>
        </p:spPr>
      </p:pic>
      <p:sp>
        <p:nvSpPr>
          <p:cNvPr id="134" name="CustomShape 2"/>
          <p:cNvSpPr/>
          <p:nvPr/>
        </p:nvSpPr>
        <p:spPr>
          <a:xfrm>
            <a:off x="107640" y="6505560"/>
            <a:ext cx="88920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hu-HU" sz="1400">
                <a:solidFill>
                  <a:srgbClr val="000000"/>
                </a:solidFill>
                <a:latin typeface="Georgia"/>
              </a:rPr>
              <a:t>Dél-Alföld: 38,3%, Észak-Alföld: 35,4% (Sz.-Sz.-B.: 33,7%), országos átlag:  39,7%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