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8" r:id="rId3"/>
    <p:sldId id="269" r:id="rId4"/>
    <p:sldId id="270" r:id="rId5"/>
    <p:sldId id="271" r:id="rId6"/>
    <p:sldId id="283" r:id="rId7"/>
    <p:sldId id="273" r:id="rId8"/>
    <p:sldId id="274" r:id="rId9"/>
    <p:sldId id="276" r:id="rId10"/>
    <p:sldId id="275" r:id="rId11"/>
    <p:sldId id="277" r:id="rId12"/>
    <p:sldId id="302" r:id="rId13"/>
    <p:sldId id="288" r:id="rId14"/>
    <p:sldId id="287" r:id="rId15"/>
    <p:sldId id="290" r:id="rId16"/>
    <p:sldId id="291" r:id="rId17"/>
    <p:sldId id="259" r:id="rId18"/>
    <p:sldId id="262" r:id="rId19"/>
    <p:sldId id="263" r:id="rId20"/>
    <p:sldId id="264" r:id="rId21"/>
    <p:sldId id="285" r:id="rId22"/>
    <p:sldId id="292" r:id="rId23"/>
    <p:sldId id="265" r:id="rId24"/>
    <p:sldId id="266" r:id="rId25"/>
    <p:sldId id="278" r:id="rId26"/>
    <p:sldId id="301" r:id="rId27"/>
    <p:sldId id="279" r:id="rId28"/>
    <p:sldId id="293" r:id="rId29"/>
    <p:sldId id="282" r:id="rId30"/>
    <p:sldId id="294" r:id="rId31"/>
    <p:sldId id="281" r:id="rId32"/>
    <p:sldId id="296" r:id="rId33"/>
    <p:sldId id="295" r:id="rId34"/>
    <p:sldId id="284" r:id="rId35"/>
    <p:sldId id="297" r:id="rId36"/>
    <p:sldId id="300" r:id="rId37"/>
    <p:sldId id="298" r:id="rId38"/>
    <p:sldId id="299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0"/>
      <c:perspective val="30"/>
    </c:view3D>
    <c:floor>
      <c:thickness val="0"/>
    </c:floor>
    <c:sideWall>
      <c:thickness val="0"/>
      <c:spPr>
        <a:solidFill>
          <a:schemeClr val="bg2">
            <a:lumMod val="90000"/>
          </a:schemeClr>
        </a:solidFill>
        <a:ln w="25400">
          <a:noFill/>
        </a:ln>
      </c:spPr>
    </c:sideWall>
    <c:backWall>
      <c:thickness val="0"/>
      <c:spPr>
        <a:solidFill>
          <a:schemeClr val="bg2">
            <a:lumMod val="90000"/>
          </a:scheme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773864795264994"/>
          <c:y val="3.8626035463335123E-2"/>
          <c:w val="0.53004514741013598"/>
          <c:h val="0.775071224962827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Falusi szállásadás/fő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Munka1!$A$2:$A$6</c:f>
              <c:strCache>
                <c:ptCount val="5"/>
                <c:pt idx="0">
                  <c:v>2005-év</c:v>
                </c:pt>
                <c:pt idx="1">
                  <c:v>2006-év</c:v>
                </c:pt>
                <c:pt idx="2">
                  <c:v>2007-év</c:v>
                </c:pt>
                <c:pt idx="3">
                  <c:v>2008-év</c:v>
                </c:pt>
                <c:pt idx="4">
                  <c:v>2009-év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152598</c:v>
                </c:pt>
                <c:pt idx="1">
                  <c:v>157262</c:v>
                </c:pt>
                <c:pt idx="2">
                  <c:v>195177</c:v>
                </c:pt>
                <c:pt idx="3">
                  <c:v>213540</c:v>
                </c:pt>
                <c:pt idx="4">
                  <c:v>236395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Belföldi vendégek száma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Munka1!$A$2:$A$6</c:f>
              <c:strCache>
                <c:ptCount val="5"/>
                <c:pt idx="0">
                  <c:v>2005-év</c:v>
                </c:pt>
                <c:pt idx="1">
                  <c:v>2006-év</c:v>
                </c:pt>
                <c:pt idx="2">
                  <c:v>2007-év</c:v>
                </c:pt>
                <c:pt idx="3">
                  <c:v>2008-év</c:v>
                </c:pt>
                <c:pt idx="4">
                  <c:v>2009-év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>
                  <c:v>116440</c:v>
                </c:pt>
                <c:pt idx="1">
                  <c:v>131678</c:v>
                </c:pt>
                <c:pt idx="2">
                  <c:v>168654</c:v>
                </c:pt>
                <c:pt idx="3">
                  <c:v>187044</c:v>
                </c:pt>
                <c:pt idx="4">
                  <c:v>214353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Külföldi vendégek száma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Munka1!$A$2:$A$6</c:f>
              <c:strCache>
                <c:ptCount val="5"/>
                <c:pt idx="0">
                  <c:v>2005-év</c:v>
                </c:pt>
                <c:pt idx="1">
                  <c:v>2006-év</c:v>
                </c:pt>
                <c:pt idx="2">
                  <c:v>2007-év</c:v>
                </c:pt>
                <c:pt idx="3">
                  <c:v>2008-év</c:v>
                </c:pt>
                <c:pt idx="4">
                  <c:v>2009-év</c:v>
                </c:pt>
              </c:strCache>
            </c:strRef>
          </c:cat>
          <c:val>
            <c:numRef>
              <c:f>Munka1!$D$2:$D$6</c:f>
              <c:numCache>
                <c:formatCode>General</c:formatCode>
                <c:ptCount val="5"/>
                <c:pt idx="0">
                  <c:v>36158</c:v>
                </c:pt>
                <c:pt idx="1">
                  <c:v>25584</c:v>
                </c:pt>
                <c:pt idx="2">
                  <c:v>26523</c:v>
                </c:pt>
                <c:pt idx="3">
                  <c:v>26496</c:v>
                </c:pt>
                <c:pt idx="4">
                  <c:v>22042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56576"/>
        <c:axId val="6062464"/>
        <c:axId val="0"/>
      </c:bar3DChart>
      <c:catAx>
        <c:axId val="605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6062464"/>
        <c:crosses val="autoZero"/>
        <c:auto val="1"/>
        <c:lblAlgn val="ctr"/>
        <c:lblOffset val="100"/>
        <c:noMultiLvlLbl val="0"/>
      </c:catAx>
      <c:valAx>
        <c:axId val="606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56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50"/>
      <c:rAngAx val="1"/>
    </c:view3D>
    <c:floor>
      <c:thickness val="0"/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987800136094099"/>
          <c:y val="4.3363419955679966E-2"/>
          <c:w val="0.54998651210265381"/>
          <c:h val="0.520912135200938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összes vendéglátó-3186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Falusi szálláshelyek 2012-ben</c:v>
                </c:pt>
                <c:pt idx="1">
                  <c:v>Szolgáltatást igénybe vevők száma összesen-2012ben</c:v>
                </c:pt>
                <c:pt idx="2">
                  <c:v> vendégéjszakák száma összesen-2012-ben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3186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szobaszám-8864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Falusi szálláshelyek 2012-ben</c:v>
                </c:pt>
                <c:pt idx="1">
                  <c:v>Szolgáltatást igénybe vevők száma összesen-2012ben</c:v>
                </c:pt>
                <c:pt idx="2">
                  <c:v> vendégéjszakák száma összesen-2012-ben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8864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összes férőhely-22977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Falusi szálláshelyek 2012-ben</c:v>
                </c:pt>
                <c:pt idx="1">
                  <c:v>Szolgáltatást igénybe vevők száma összesen-2012ben</c:v>
                </c:pt>
                <c:pt idx="2">
                  <c:v> vendégéjszakák száma összesen-2012-ben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22977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2012-119312-fő-349150-vendégéjszaka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Falusi szálláshelyek 2012-ben</c:v>
                </c:pt>
                <c:pt idx="1">
                  <c:v>Szolgáltatást igénybe vevők száma összesen-2012ben</c:v>
                </c:pt>
                <c:pt idx="2">
                  <c:v> vendégéjszakák száma összesen-2012-ben</c:v>
                </c:pt>
              </c:strCache>
            </c:strRef>
          </c:cat>
          <c:val>
            <c:numRef>
              <c:f>Munka1!$E$2:$E$4</c:f>
              <c:numCache>
                <c:formatCode>General</c:formatCode>
                <c:ptCount val="3"/>
                <c:pt idx="1">
                  <c:v>11931</c:v>
                </c:pt>
                <c:pt idx="2">
                  <c:v>34915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4772736"/>
        <c:axId val="84774272"/>
        <c:axId val="0"/>
      </c:bar3DChart>
      <c:catAx>
        <c:axId val="8477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84774272"/>
        <c:crosses val="autoZero"/>
        <c:auto val="1"/>
        <c:lblAlgn val="ctr"/>
        <c:lblOffset val="100"/>
        <c:noMultiLvlLbl val="0"/>
      </c:catAx>
      <c:valAx>
        <c:axId val="8477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772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20"/>
      <c:rotY val="3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29605327111887E-2"/>
          <c:y val="9.507638420692982E-2"/>
          <c:w val="0.35240655681928645"/>
          <c:h val="0.70351163417154561"/>
        </c:manualLayout>
      </c:layout>
      <c:area3D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szolgáltatók száma:7500-4200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70C0"/>
              </a:solidFill>
            </a:ln>
          </c:spPr>
          <c:cat>
            <c:numRef>
              <c:f>Munka1!$A$2:$A$3</c:f>
              <c:numCache>
                <c:formatCode>m/d/yyyy</c:formatCode>
                <c:ptCount val="2"/>
                <c:pt idx="0">
                  <c:v>39661</c:v>
                </c:pt>
                <c:pt idx="1">
                  <c:v>41122</c:v>
                </c:pt>
              </c:numCache>
            </c:numRef>
          </c:cat>
          <c:val>
            <c:numRef>
              <c:f>Munka1!$B$2:$B$3</c:f>
              <c:numCache>
                <c:formatCode>General</c:formatCode>
                <c:ptCount val="2"/>
                <c:pt idx="0">
                  <c:v>7500</c:v>
                </c:pt>
                <c:pt idx="1">
                  <c:v>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14272"/>
        <c:axId val="100215808"/>
        <c:axId val="84779904"/>
      </c:area3DChart>
      <c:dateAx>
        <c:axId val="1002142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00215808"/>
        <c:crosses val="autoZero"/>
        <c:auto val="1"/>
        <c:lblOffset val="100"/>
        <c:baseTimeUnit val="years"/>
      </c:dateAx>
      <c:valAx>
        <c:axId val="10021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214272"/>
        <c:crosses val="autoZero"/>
        <c:crossBetween val="midCat"/>
      </c:valAx>
      <c:serAx>
        <c:axId val="84779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215808"/>
        <c:crosses val="autoZero"/>
      </c:serAx>
    </c:plotArea>
    <c:legend>
      <c:legendPos val="r"/>
      <c:layout>
        <c:manualLayout>
          <c:xMode val="edge"/>
          <c:yMode val="edge"/>
          <c:x val="0.69295871002235832"/>
          <c:y val="0.48049626905990661"/>
          <c:w val="0.30704128997764168"/>
          <c:h val="0.1196179876512959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vendégéjszakák </a:t>
            </a:r>
            <a:r>
              <a:rPr lang="hu-HU" dirty="0"/>
              <a:t>száma</a:t>
            </a:r>
          </a:p>
        </c:rich>
      </c:tx>
      <c:layout/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08248489721089E-2"/>
          <c:y val="0.11256573995690619"/>
          <c:w val="0.66949957452963449"/>
          <c:h val="0.87265421212979466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vendégélyszakák száma</c:v>
                </c:pt>
              </c:strCache>
            </c:strRef>
          </c:tx>
          <c:explosion val="25"/>
          <c:dPt>
            <c:idx val="2"/>
            <c:bubble3D val="0"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Munka1!$A$2:$A$5</c:f>
              <c:strCache>
                <c:ptCount val="4"/>
                <c:pt idx="0">
                  <c:v>2008.800.000-vengégéjszaka</c:v>
                </c:pt>
                <c:pt idx="1">
                  <c:v>2011.400.000-vendégéjszaka</c:v>
                </c:pt>
                <c:pt idx="2">
                  <c:v>2009.Dél-Dunántúl-100.000-vendégéjszaka</c:v>
                </c:pt>
                <c:pt idx="3">
                  <c:v>2012.Dél-Dunántúl-27.000-vendégéjszaka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800000</c:v>
                </c:pt>
                <c:pt idx="1">
                  <c:v>400000</c:v>
                </c:pt>
                <c:pt idx="2">
                  <c:v>100000</c:v>
                </c:pt>
                <c:pt idx="3">
                  <c:v>27000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324F5-BAB9-4232-A4A8-536653D42616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F1BC7-2382-436A-99DC-6805DE974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0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35C15-515F-4BD2-9AAD-85714AA1D485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13EB1-C1A1-4C38-B2AE-D64313C95B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34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3EB1-C1A1-4C38-B2AE-D64313C95BBE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07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3EB1-C1A1-4C38-B2AE-D64313C95BBE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72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3EB1-C1A1-4C38-B2AE-D64313C95BBE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4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3EB1-C1A1-4C38-B2AE-D64313C95BBE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627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3EB1-C1A1-4C38-B2AE-D64313C95BBE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20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u="none" strike="noStrike" dirty="0" smtClean="0">
                <a:effectLst/>
                <a:latin typeface="Arial"/>
              </a:rPr>
              <a:t>Szállástípus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2010.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2011.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2012.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2013.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2010.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2011.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2012.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2013.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2010.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2011.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2012.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2013.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2010.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2011.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2012.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2013.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2010.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2011.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2012.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2013.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2010.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2011.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2012.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2013.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2010.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2011.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2012.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2013.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2010.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2011.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2012.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2013.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2010.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2011.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2012.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2013. év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Egyéb szállásadás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1666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1706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1732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2257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2797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2802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2743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2800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2291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2283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2239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2148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933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853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801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816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1313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1375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1424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1477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1064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1068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1065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1037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22424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21291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20715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20035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3537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3474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3335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2972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2282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2277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2195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2094</a:t>
            </a:r>
            <a:r>
              <a:rPr lang="hu-HU" dirty="0" smtClean="0"/>
              <a:t> </a:t>
            </a:r>
            <a:r>
              <a:rPr lang="hu-HU" sz="1200" b="1" i="0" u="none" strike="noStrike" dirty="0" smtClean="0">
                <a:effectLst/>
                <a:latin typeface="Arial Unicode MS"/>
              </a:rPr>
              <a:t>Ebből: falusi szállásadás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213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207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186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173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1251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1239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999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933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235</a:t>
            </a:r>
            <a:r>
              <a:rPr lang="hu-HU" dirty="0" smtClean="0"/>
              <a:t> </a:t>
            </a:r>
            <a:r>
              <a:rPr lang="hu-HU" sz="1200" b="0" i="0" u="none" strike="noStrike" dirty="0" err="1" smtClean="0">
                <a:effectLst/>
                <a:latin typeface="Arial"/>
              </a:rPr>
              <a:t>235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218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241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393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308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186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70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300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287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196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200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317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323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306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293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 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 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 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 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509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439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405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417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758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759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690</a:t>
            </a:r>
            <a:r>
              <a:rPr lang="hu-HU" dirty="0" smtClean="0"/>
              <a:t> </a:t>
            </a:r>
            <a:r>
              <a:rPr lang="hu-HU" sz="1200" b="0" i="0" u="none" strike="noStrike" dirty="0" smtClean="0">
                <a:effectLst/>
                <a:latin typeface="Arial"/>
              </a:rPr>
              <a:t>623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3EB1-C1A1-4C38-B2AE-D64313C95BBE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58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Idegenforgalmi régiók	2010. év	2011. év	2012. év	2013. év</a:t>
            </a:r>
          </a:p>
          <a:p>
            <a:r>
              <a:rPr lang="hu-HU" dirty="0" err="1" smtClean="0"/>
              <a:t>Budapest-Közép-Dunavidéki</a:t>
            </a:r>
            <a:r>
              <a:rPr lang="hu-HU" dirty="0" smtClean="0"/>
              <a:t> Régió	35550	31444	28842	25237</a:t>
            </a:r>
          </a:p>
          <a:p>
            <a:r>
              <a:rPr lang="hu-HU" dirty="0" smtClean="0"/>
              <a:t>Észak-Magyarországi Régió	117476	144375	108490	100466</a:t>
            </a:r>
          </a:p>
          <a:p>
            <a:r>
              <a:rPr lang="hu-HU" dirty="0" smtClean="0"/>
              <a:t>Észak-Alföldi Régió	21663	19198	17351	23525</a:t>
            </a:r>
          </a:p>
          <a:p>
            <a:r>
              <a:rPr lang="hu-HU" dirty="0" smtClean="0"/>
              <a:t>Tisza-tavi Régió	43089	27170	14728	2553</a:t>
            </a:r>
          </a:p>
          <a:p>
            <a:r>
              <a:rPr lang="hu-HU" dirty="0" smtClean="0"/>
              <a:t>Dél-Alföldi Régió	27015	30727	12396	17941</a:t>
            </a:r>
          </a:p>
          <a:p>
            <a:r>
              <a:rPr lang="hu-HU" dirty="0" smtClean="0"/>
              <a:t>Közép-Dunántúli Régió	39046	43266	50703	47406</a:t>
            </a:r>
          </a:p>
          <a:p>
            <a:r>
              <a:rPr lang="hu-HU" dirty="0" smtClean="0"/>
              <a:t>Balatoni Régió	0	</a:t>
            </a:r>
            <a:r>
              <a:rPr lang="hu-HU" dirty="0" err="1" smtClean="0"/>
              <a:t>0</a:t>
            </a:r>
            <a:r>
              <a:rPr lang="hu-HU" dirty="0" smtClean="0"/>
              <a:t>		</a:t>
            </a:r>
          </a:p>
          <a:p>
            <a:r>
              <a:rPr lang="hu-HU" dirty="0" smtClean="0"/>
              <a:t>Dél-Dunántúli Régió	45063	33892	33846	36553</a:t>
            </a:r>
          </a:p>
          <a:p>
            <a:r>
              <a:rPr lang="hu-HU" dirty="0" smtClean="0"/>
              <a:t>Nyugat-Dunántúli Régió	86982	91410	82794	75474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3EB1-C1A1-4C38-B2AE-D64313C95BBE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366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Idegenforgalmi régiók	2010. év	2011. év	2012. év	2013. év</a:t>
            </a:r>
          </a:p>
          <a:p>
            <a:r>
              <a:rPr lang="hu-HU" dirty="0" smtClean="0"/>
              <a:t>Észak-Magyarországi Régió	117476	144375	108490	100466</a:t>
            </a:r>
          </a:p>
          <a:p>
            <a:r>
              <a:rPr lang="hu-HU" dirty="0" smtClean="0"/>
              <a:t>Tisza-tavi Régió	43089	27170	14728	2553</a:t>
            </a:r>
          </a:p>
          <a:p>
            <a:r>
              <a:rPr lang="hu-HU" dirty="0" smtClean="0"/>
              <a:t>Nyugat-Dunántúli Régió	86982	91410	82794	75474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3EB1-C1A1-4C38-B2AE-D64313C95BBE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761740-1631-4CCF-83FC-4B73EFD3C9FD}" type="datetimeFigureOut">
              <a:rPr lang="hu-HU" smtClean="0"/>
              <a:t>2014.08.25.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978F60-8EDA-424B-BC56-C9E27DF03FB8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Telep%C3%BCl%C3%A9s" TargetMode="External"/><Relationship Id="rId2" Type="http://schemas.openxmlformats.org/officeDocument/2006/relationships/hyperlink" Target="http://hu.wikipedia.org/wiki/V%C3%A1ro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2016224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>
                <a:solidFill>
                  <a:schemeClr val="accent3"/>
                </a:solidFill>
              </a:rPr>
              <a:t>Vidék marketing-a piacra jutás nehézségei</a:t>
            </a:r>
            <a:endParaRPr lang="hu-HU" sz="5400" dirty="0">
              <a:solidFill>
                <a:schemeClr val="accent3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3212976"/>
            <a:ext cx="7854696" cy="1768160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4000" dirty="0" smtClean="0"/>
              <a:t>Falusi és agrárturizmus helyzete Magyarországon</a:t>
            </a:r>
          </a:p>
          <a:p>
            <a:r>
              <a:rPr lang="hu-HU" b="1" dirty="0" smtClean="0"/>
              <a:t>Hőnyi Tamás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4428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ctr"/>
            <a:r>
              <a:rPr lang="hu-HU" dirty="0" smtClean="0"/>
              <a:t>Mikro </a:t>
            </a:r>
            <a:r>
              <a:rPr lang="hu-HU" dirty="0" err="1" smtClean="0"/>
              <a:t>-és</a:t>
            </a:r>
            <a:r>
              <a:rPr lang="hu-HU" dirty="0" smtClean="0"/>
              <a:t> Makro környezet</a:t>
            </a:r>
            <a:endParaRPr lang="hu-HU" dirty="0"/>
          </a:p>
        </p:txBody>
      </p:sp>
      <p:pic>
        <p:nvPicPr>
          <p:cNvPr id="4" name="Picture 19" descr="MP0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2215" y="1935163"/>
            <a:ext cx="571956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hu-HU" altLang="hu-HU" sz="4400" dirty="0" smtClean="0"/>
              <a:t>Disztribúció fontossága,jelentősége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hu-HU" altLang="hu-HU" sz="2800" dirty="0"/>
              <a:t>Az információk eljuttatása az potenciális partnerekhez</a:t>
            </a:r>
          </a:p>
          <a:p>
            <a:pPr lvl="1"/>
            <a:r>
              <a:rPr lang="hu-HU" altLang="hu-HU" sz="2800" dirty="0"/>
              <a:t>Hirdetések</a:t>
            </a:r>
          </a:p>
          <a:p>
            <a:pPr lvl="1"/>
            <a:r>
              <a:rPr lang="hu-HU" altLang="hu-HU" sz="2800" dirty="0"/>
              <a:t>Konferenciák</a:t>
            </a:r>
          </a:p>
          <a:p>
            <a:pPr lvl="1"/>
            <a:r>
              <a:rPr lang="hu-HU" altLang="hu-HU" sz="2800" dirty="0"/>
              <a:t>Kiállítások</a:t>
            </a:r>
          </a:p>
          <a:p>
            <a:pPr lvl="1"/>
            <a:r>
              <a:rPr lang="hu-HU" altLang="hu-HU" sz="2800" dirty="0"/>
              <a:t>Sajtómunka</a:t>
            </a:r>
          </a:p>
          <a:p>
            <a:pPr lvl="1"/>
            <a:r>
              <a:rPr lang="hu-HU" altLang="hu-HU" sz="2800" dirty="0"/>
              <a:t>„Ügynökhálózat” 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52675"/>
            <a:ext cx="3960440" cy="4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9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őnyi Tamás\Documents\Templárius Alapítvány\Arculati elemek\log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888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hu-HU" dirty="0" smtClean="0"/>
              <a:t>Falusi turizmus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Hőnyi Tamás\Documents\Templárius Alapítvány\Arculati elemek\log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1944216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pPr algn="ctr"/>
            <a:r>
              <a:rPr lang="hu-HU" dirty="0" smtClean="0"/>
              <a:t>Falusi szálláshely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hu-HU" sz="2800" dirty="0"/>
              <a:t>Minden olyan egyéb szálláshely, amelyet falun, tanyán, illetve város falusias lakókörzetében hoztak létre (működtetnek), ahol lehetőség van a falusi életkörülmények, helyi vidéki szokások és kultúra, valamint mezőgazdasági hagyományok komplex megismerésére, adott esetben azokban való részvételre, és a helyben nyújtott hagyományos ellátás igénybevételére</a:t>
            </a:r>
          </a:p>
        </p:txBody>
      </p:sp>
    </p:spTree>
    <p:extLst>
      <p:ext uri="{BB962C8B-B14F-4D97-AF65-F5344CB8AC3E}">
        <p14:creationId xmlns:p14="http://schemas.microsoft.com/office/powerpoint/2010/main" val="19885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falusi turizmus hazai áttekintése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/>
          </a:bodyPr>
          <a:lstStyle/>
          <a:p>
            <a:r>
              <a:rPr lang="hu-HU" dirty="0"/>
              <a:t>A falusi turizmus az 1930-as évektől jelen van a Balatonnál a Mátra a Bükk </a:t>
            </a:r>
            <a:r>
              <a:rPr lang="hu-HU" dirty="0" smtClean="0"/>
              <a:t>vidékein</a:t>
            </a:r>
          </a:p>
          <a:p>
            <a:r>
              <a:rPr lang="hu-HU" dirty="0" smtClean="0"/>
              <a:t>1930-1942-ig magas színvonalú magánszálláshelyek,az ország összes üdülési igényének 30-35%-a  falusi szálláshely</a:t>
            </a:r>
          </a:p>
          <a:p>
            <a:r>
              <a:rPr lang="hu-HU" sz="2400" dirty="0"/>
              <a:t>Jellemző a gyermeküdültetés a cserenyaraltatás szervezett formája</a:t>
            </a:r>
          </a:p>
          <a:p>
            <a:r>
              <a:rPr lang="hu-HU" sz="2400" dirty="0"/>
              <a:t>A </a:t>
            </a:r>
            <a:r>
              <a:rPr lang="hu-HU" sz="2400" dirty="0" smtClean="0"/>
              <a:t>világháborút, </a:t>
            </a:r>
            <a:r>
              <a:rPr lang="hu-HU" sz="2400" dirty="0"/>
              <a:t>követően az 1970-es évekig csaknem teljesen megszűnik ,gazdasági okokból</a:t>
            </a:r>
          </a:p>
          <a:p>
            <a:r>
              <a:rPr lang="hu-HU" sz="2400" dirty="0"/>
              <a:t>1980-tól forduló ponthoz érkezik az ágazat,megyei idegenforgalmi irodák,vállalkozó barát környezet</a:t>
            </a:r>
          </a:p>
          <a:p>
            <a:r>
              <a:rPr lang="hu-HU" sz="2400" dirty="0"/>
              <a:t>2008-tól jelentős hanyatlás”válság hatásai”</a:t>
            </a:r>
          </a:p>
          <a:p>
            <a:r>
              <a:rPr lang="hu-HU" sz="2400" dirty="0"/>
              <a:t>2009-jogszabályok változása,korábbi adókedvezmények eltörlése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52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Falusi turizmus a „</a:t>
            </a:r>
            <a:r>
              <a:rPr lang="hu-HU" dirty="0" smtClean="0"/>
              <a:t>lehetőség”célok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/>
          </a:bodyPr>
          <a:lstStyle/>
          <a:p>
            <a:r>
              <a:rPr lang="hu-HU" sz="2800" dirty="0"/>
              <a:t>A falusi és agrárturizmus </a:t>
            </a:r>
            <a:r>
              <a:rPr lang="hu-HU" sz="2800" b="1" dirty="0"/>
              <a:t>komplex</a:t>
            </a:r>
            <a:r>
              <a:rPr lang="hu-HU" sz="2800" dirty="0"/>
              <a:t> rendszerének </a:t>
            </a:r>
            <a:r>
              <a:rPr lang="hu-HU" sz="2800" dirty="0" smtClean="0"/>
              <a:t>kialakítása,a vidékfejlesztési stratégiák kulcskérdése.</a:t>
            </a:r>
            <a:endParaRPr lang="hu-HU" sz="2800" dirty="0"/>
          </a:p>
          <a:p>
            <a:r>
              <a:rPr lang="hu-HU" sz="2800" dirty="0"/>
              <a:t>A vidéki környezet,a családi erőforrások kihasználása</a:t>
            </a:r>
          </a:p>
          <a:p>
            <a:r>
              <a:rPr lang="hu-HU" sz="2800" dirty="0"/>
              <a:t>Fenntartható turizmusfejlesztés elindítása,aktív szereplők bevonásával</a:t>
            </a:r>
          </a:p>
          <a:p>
            <a:r>
              <a:rPr lang="hu-HU" sz="2800" dirty="0"/>
              <a:t>A vidéki turizmus összetett </a:t>
            </a:r>
            <a:r>
              <a:rPr lang="hu-HU" sz="2800" dirty="0" smtClean="0"/>
              <a:t>szolgáltatás,</a:t>
            </a:r>
            <a:r>
              <a:rPr lang="hu-HU" sz="2800" dirty="0" err="1" smtClean="0"/>
              <a:t>pl</a:t>
            </a:r>
            <a:r>
              <a:rPr lang="hu-HU" sz="2800" dirty="0" smtClean="0"/>
              <a:t>:lovas-horgász-vadász-kerékpáros-gasztro-termál-wellness-kulturális-falusi-kézműves-pihenő-farm-agro-bor-gazdasági-öko-bio,vallási-zarándok</a:t>
            </a:r>
            <a:endParaRPr lang="hu-HU" sz="2800" dirty="0"/>
          </a:p>
          <a:p>
            <a:r>
              <a:rPr lang="hu-HU" sz="2800" dirty="0"/>
              <a:t>A szereplők összefogása,egymás erősítése,lokális források kihasználása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73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Falusi turizmus napjainkban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1744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Társadalmi, gazdasági és természeti környezetre gyakorolt multiplikációs hatás miatt ,összetett „hátországot igényel”</a:t>
            </a:r>
          </a:p>
          <a:p>
            <a:r>
              <a:rPr lang="hu-HU" sz="2800" dirty="0" smtClean="0"/>
              <a:t>Természet ,kultúra,oktatás,egészségügy,mezőgazdaság,helyi kormányzat,értékesítés,közlekedés</a:t>
            </a:r>
          </a:p>
          <a:p>
            <a:r>
              <a:rPr lang="hu-HU" sz="2800" dirty="0" smtClean="0"/>
              <a:t>Kulturális örökségünk,védelme,széles körű bemutatása</a:t>
            </a:r>
          </a:p>
          <a:p>
            <a:r>
              <a:rPr lang="hu-HU" sz="2800" dirty="0" smtClean="0"/>
              <a:t>A „vidéki identitás”megőrzése erősítése</a:t>
            </a:r>
          </a:p>
          <a:p>
            <a:r>
              <a:rPr lang="hu-HU" sz="2800" dirty="0" smtClean="0"/>
              <a:t>Értékőrző megújítás,kulturális értékeink hangsúlyosabb megjelenítése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434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r>
              <a:rPr lang="hu-HU" sz="4400" dirty="0" smtClean="0"/>
              <a:t>A falusi és </a:t>
            </a:r>
            <a:r>
              <a:rPr lang="hu-HU" sz="4400" dirty="0" err="1" smtClean="0"/>
              <a:t>agro</a:t>
            </a:r>
            <a:r>
              <a:rPr lang="hu-HU" sz="4400" dirty="0" smtClean="0"/>
              <a:t> turizmus (vidéki turizmus) SWOT elemzése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Forrás:Falusi és </a:t>
            </a:r>
            <a:r>
              <a:rPr lang="hu-HU" sz="2000" dirty="0" err="1" smtClean="0"/>
              <a:t>agro</a:t>
            </a:r>
            <a:r>
              <a:rPr lang="hu-HU" sz="2000" dirty="0" smtClean="0"/>
              <a:t> turizmus stratégiája</a:t>
            </a:r>
          </a:p>
          <a:p>
            <a:r>
              <a:rPr lang="hu-HU" sz="2000" dirty="0" smtClean="0"/>
              <a:t>(2011-2020)FATOSZ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7"/>
            <a:ext cx="345638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08920"/>
            <a:ext cx="3672408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8088"/>
              </p:ext>
            </p:extLst>
          </p:nvPr>
        </p:nvGraphicFramePr>
        <p:xfrm>
          <a:off x="827584" y="260649"/>
          <a:ext cx="7560840" cy="64958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82062"/>
                <a:gridCol w="3778778"/>
              </a:tblGrid>
              <a:tr h="2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effectLst/>
                          <a:latin typeface="Times New Roman"/>
                          <a:ea typeface="Times New Roman"/>
                        </a:rPr>
                        <a:t>Erősségek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effectLst/>
                          <a:latin typeface="Times New Roman"/>
                          <a:ea typeface="Times New Roman"/>
                        </a:rPr>
                        <a:t>Gyengeségek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149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 helyi erőforrások hasznosításának jó példái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Történelmi hagyományok követése, szerves fejlődéshez való visszatérés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Kialakult szervezeti rendszer, működő hálózat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Együttműködés más vidéki turizmusban érintett hazai szakmai szervezetekkel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Az elmúlt években jelentős mértékben kibővült turisztikai kapacitások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Elemeiben egymást erősítő tematikus turisztikai kínálatok (pl.: borút, szilvaút, tormaút, sajtút, vidéki fesztiválok és egyéb rendezvények) példái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Közel 16 éve bevezetett minősítési rendszer és szaktanácsadási hálózat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Nemzetközi kapcsolatok, tagság az </a:t>
                      </a:r>
                      <a:r>
                        <a:rPr lang="hu-HU" sz="1800" dirty="0" err="1">
                          <a:effectLst/>
                          <a:latin typeface="Times New Roman"/>
                          <a:ea typeface="Times New Roman"/>
                        </a:rPr>
                        <a:t>Eurogites-ben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Helyi adottságokra épülő komplex turisztikai programcsomagok hiánya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Alulfinanszírozott, alacsony hatékonyságú szervezeti rendszer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Helyi, megyei együttműködések gyengesége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 Heterogén jellegű, a szolgáltatások szűk spektrumával jellemzett turisztikai kínálat.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Koordinálatlan, esetleges, kis kapacitású képzési, felkészítési rendszer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Nincs minden érintett által elfogadott, falusi és </a:t>
                      </a:r>
                      <a:r>
                        <a:rPr lang="hu-HU" sz="1800" dirty="0" err="1">
                          <a:effectLst/>
                          <a:latin typeface="Times New Roman"/>
                          <a:ea typeface="Times New Roman"/>
                        </a:rPr>
                        <a:t>agroturizmus</a:t>
                      </a: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 stratégia 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43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hu-HU" altLang="hu-HU" sz="4400" dirty="0"/>
              <a:t>Város/településmarketing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/>
              <a:t>A városmarketing a városfejlesztés egyik legfontosabb eszköze. Olyan folyamatos, ciklikusan ismétlődő szakaszokból álló tevékenységsor, amely egy </a:t>
            </a:r>
            <a:r>
              <a:rPr lang="hu-HU" altLang="hu-HU" sz="2800" dirty="0">
                <a:hlinkClick r:id="rId2" tooltip="Város"/>
              </a:rPr>
              <a:t>város</a:t>
            </a:r>
            <a:r>
              <a:rPr lang="hu-HU" altLang="hu-HU" sz="2800" dirty="0"/>
              <a:t> - szélesebb értelemben egy </a:t>
            </a:r>
            <a:r>
              <a:rPr lang="hu-HU" altLang="hu-HU" sz="2800" dirty="0">
                <a:hlinkClick r:id="rId3" tooltip="Település"/>
              </a:rPr>
              <a:t>település</a:t>
            </a:r>
            <a:r>
              <a:rPr lang="hu-HU" altLang="hu-HU" sz="2800" dirty="0"/>
              <a:t>, vagy </a:t>
            </a:r>
            <a:r>
              <a:rPr lang="hu-HU" altLang="hu-HU" sz="2800" dirty="0">
                <a:solidFill>
                  <a:schemeClr val="hlink"/>
                </a:solidFill>
              </a:rPr>
              <a:t>térség</a:t>
            </a:r>
            <a:r>
              <a:rPr lang="hu-HU" altLang="hu-HU" sz="2800" dirty="0"/>
              <a:t> - léptékében tervezi és fejleszti tovább hatékony, a társadalmi igényeknek megfelelő szolgáltatásokat. (</a:t>
            </a:r>
            <a:r>
              <a:rPr lang="hu-HU" altLang="hu-HU" sz="2800" dirty="0" err="1"/>
              <a:t>Wikipédia</a:t>
            </a:r>
            <a:r>
              <a:rPr lang="hu-HU" altLang="hu-HU" sz="2800" dirty="0"/>
              <a:t>)</a:t>
            </a:r>
          </a:p>
          <a:p>
            <a:r>
              <a:rPr lang="hu-HU" altLang="hu-HU" sz="2800" dirty="0"/>
              <a:t>Sajátossága: a különféle szerepek gyakran egybeesnek – a termelő egyben értékesítő, sőt vásárló is.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63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34656"/>
              </p:ext>
            </p:extLst>
          </p:nvPr>
        </p:nvGraphicFramePr>
        <p:xfrm>
          <a:off x="539552" y="188640"/>
          <a:ext cx="8352928" cy="6583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78277"/>
                <a:gridCol w="4174651"/>
              </a:tblGrid>
              <a:tr h="244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i="1" dirty="0">
                          <a:effectLst/>
                          <a:latin typeface="Times New Roman"/>
                          <a:ea typeface="Times New Roman"/>
                        </a:rPr>
                        <a:t>Lehetőségek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hu-HU" sz="1800" b="1" i="1">
                          <a:effectLst/>
                          <a:latin typeface="Times New Roman"/>
                          <a:ea typeface="Times New Roman"/>
                        </a:rPr>
                        <a:t>Veszélyek</a:t>
                      </a:r>
                      <a:endParaRPr lang="hu-H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75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 falusi szállásadás mellett a falusi és </a:t>
                      </a:r>
                      <a:r>
                        <a:rPr lang="hu-HU" sz="1800" dirty="0" err="1">
                          <a:effectLst/>
                          <a:latin typeface="Times New Roman"/>
                          <a:ea typeface="Times New Roman"/>
                        </a:rPr>
                        <a:t>agroturizmus</a:t>
                      </a: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 szolgáltató tevékenységekre is kiterjedő jogszabályi háttér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 vidékfejlesztést szolgáló pályázati rendszerekbe (AVOP, SAPARD, VFC, LERADER, UMVP III. tengely) beillesztetten elérhető, a hátrányos helyzetű térsége fejlesztését célzó támogatások.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 szakmai szervezetek bevonása a pályázati rendszerek formálásába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Az új Nemzeti Vidékstratégiában nevesítve szerepel a (7.6.3)”Falusi, tanyai vendéglátás program”.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Adókedvezmény nyújtása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 vidéki térségek általános gazdasági – infrastrukturális – társadalmi lemaradása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Kormányzati felelős hiánya, változó és „vándorló” miniszteriális kötődések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Jogszabályi hiányosságok, késlekedő szabályozás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Pályázati rendszer belső hibái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 turizmust is segítő közösségi marketing tevékenységek hatékony rendszerének hiánya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Szervezetek működési támogatásának hiánya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 falusi vendégfogadók nehéz bejutása a LEADER HACS és a TDM szervezetekbe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 falusi szálláshely fogalmának további szűkítése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A vidékfejlesztési programokban a turizmust is megcélzó támogatási források szűkössége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hu-HU" sz="1800" dirty="0">
                          <a:effectLst/>
                          <a:latin typeface="Times New Roman"/>
                          <a:ea typeface="Times New Roman"/>
                        </a:rPr>
                        <a:t>Civil szervezetek állami megbízásainak visszaszorulása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Falusi- magánszálláshelyek forgalma </a:t>
            </a:r>
            <a:r>
              <a:rPr lang="hu-HU" dirty="0" smtClean="0"/>
              <a:t>2005-2009                      </a:t>
            </a:r>
            <a:r>
              <a:rPr lang="hu-HU" sz="1200" dirty="0" smtClean="0"/>
              <a:t>Forrás:KSH</a:t>
            </a:r>
            <a:endParaRPr lang="hu-HU" sz="12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646385"/>
              </p:ext>
            </p:extLst>
          </p:nvPr>
        </p:nvGraphicFramePr>
        <p:xfrm>
          <a:off x="251520" y="1340768"/>
          <a:ext cx="85896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9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hu-HU" sz="4000" dirty="0"/>
              <a:t>Falusi- magánszálláshelyek forgalma 2005-2009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86165"/>
          </a:xfrm>
        </p:spPr>
        <p:txBody>
          <a:bodyPr>
            <a:normAutofit fontScale="47500" lnSpcReduction="20000"/>
          </a:bodyPr>
          <a:lstStyle/>
          <a:p>
            <a:r>
              <a:rPr lang="hu-HU" sz="3400" dirty="0" smtClean="0"/>
              <a:t>A falusi szállásadás ebben az időszakban stabilan emelkedő tendenciát mutat átlagosan évi-13,72%-os mértékben,összesen a négy év alatt-54,91%-os javulást mutat,bár  a 2005-2006-os évek egymáshoz mért változása csekély mértékű mindösszesen-3,06%-os amely  kicsivel több mint 10%-os elmaradást mutat a következő évek átlagos emelkedéseit figyelembe véve.</a:t>
            </a:r>
          </a:p>
          <a:p>
            <a:r>
              <a:rPr lang="hu-HU" sz="3400" dirty="0" smtClean="0"/>
              <a:t>A belföldi vendégek száma a következőképpen alakult,szintén emelkedő tendenciát prognosztizálhatunk 2005-2009 közötti időszakban összesen 84,08%-os növekedést mutat,átlagosan 21,02%-os évi növekedéssel,bár itt is elmarad az átlagtól közel 8%-al a 2005-2006-évi növekedés mértéke mindösszesen:13,08%</a:t>
            </a:r>
          </a:p>
          <a:p>
            <a:r>
              <a:rPr lang="hu-HU" sz="3400" dirty="0" smtClean="0"/>
              <a:t>A külföldi vendégek számának alakulása ebben az időszakban csökkenő tendenciát mutat ,az ágazat 1/3-os veszteséget szenved el.</a:t>
            </a:r>
          </a:p>
          <a:p>
            <a:endParaRPr lang="hu-HU" sz="3400" dirty="0" smtClean="0"/>
          </a:p>
          <a:p>
            <a:endParaRPr lang="hu-H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536504" cy="41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ctr"/>
            <a:r>
              <a:rPr lang="hu-HU" dirty="0" smtClean="0"/>
              <a:t>A vidéki turizmus helyzete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/>
          </a:bodyPr>
          <a:lstStyle/>
          <a:p>
            <a:r>
              <a:rPr lang="hu-HU" b="1" dirty="0" smtClean="0"/>
              <a:t>A KSH legfrissebb adatai szerint pedig a falusi szállásadásban </a:t>
            </a:r>
            <a:r>
              <a:rPr lang="hu-HU" b="1" dirty="0" smtClean="0">
                <a:solidFill>
                  <a:srgbClr val="0070C0"/>
                </a:solidFill>
              </a:rPr>
              <a:t>tavaly 119312 vendég 349150 vendégéjszakát </a:t>
            </a:r>
            <a:r>
              <a:rPr lang="hu-HU" dirty="0" smtClean="0"/>
              <a:t>töltött el. A turisztikai régiók közül </a:t>
            </a:r>
            <a:r>
              <a:rPr lang="hu-HU" b="1" dirty="0" smtClean="0"/>
              <a:t>Észak-Magyarországon</a:t>
            </a:r>
            <a:r>
              <a:rPr lang="hu-HU" dirty="0" smtClean="0"/>
              <a:t> (31,1 százalék) regisztrálták a </a:t>
            </a:r>
            <a:r>
              <a:rPr lang="hu-HU" sz="3000" dirty="0" smtClean="0"/>
              <a:t>legmagasabb</a:t>
            </a:r>
            <a:r>
              <a:rPr lang="hu-HU" dirty="0" smtClean="0"/>
              <a:t> vendégéjszaka számot, ezt a Nyugat-Dunántúl (23,7 százalék) és a Közép-Dunántúl (14,5 százalék) követte. </a:t>
            </a:r>
            <a:r>
              <a:rPr lang="hu-HU" b="1" dirty="0" smtClean="0">
                <a:solidFill>
                  <a:srgbClr val="0070C0"/>
                </a:solidFill>
              </a:rPr>
              <a:t>A falusi szállásadásban 3186 vendéglátó várta a vendégeket 8864 szobával és 22977 férőhellyel 2012-ben</a:t>
            </a:r>
            <a:r>
              <a:rPr lang="hu-HU" dirty="0" smtClean="0">
                <a:solidFill>
                  <a:srgbClr val="0070C0"/>
                </a:solidFill>
              </a:rPr>
              <a:t>. </a:t>
            </a:r>
            <a:r>
              <a:rPr lang="hu-HU" dirty="0" smtClean="0"/>
              <a:t>A vendéglátók 31,4 százaléka található az Észak-Magyarország régióban, 21,7 százaléka a Nyugat-Dunántúlon, illetve 12,7 százaléka a Dél-Dunántúlon. A férőhelyek száma mindegyik turisztikai régióban </a:t>
            </a:r>
            <a:r>
              <a:rPr lang="hu-HU" dirty="0" err="1" smtClean="0"/>
              <a:t>csökkent.</a:t>
            </a:r>
            <a:r>
              <a:rPr lang="hu-HU" sz="1500" dirty="0" err="1" smtClean="0"/>
              <a:t>forrás</a:t>
            </a:r>
            <a:r>
              <a:rPr lang="hu-HU" sz="1500" dirty="0" smtClean="0"/>
              <a:t>:http://</a:t>
            </a:r>
            <a:r>
              <a:rPr lang="hu-HU" sz="1500" dirty="0" err="1" smtClean="0"/>
              <a:t>www.vg.hu</a:t>
            </a:r>
            <a:r>
              <a:rPr lang="hu-HU" sz="1500" dirty="0" smtClean="0"/>
              <a:t>/</a:t>
            </a:r>
            <a:r>
              <a:rPr lang="hu-HU" sz="1500" dirty="0" err="1" smtClean="0"/>
              <a:t>vallalatok</a:t>
            </a:r>
            <a:r>
              <a:rPr lang="hu-HU" sz="1500" dirty="0" smtClean="0"/>
              <a:t>/turizmus/padlon-a-falusi-turizmus-407869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7003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dirty="0" smtClean="0"/>
              <a:t>Falusi </a:t>
            </a:r>
            <a:r>
              <a:rPr lang="hu-HU" sz="5300" dirty="0" smtClean="0"/>
              <a:t>vendéglátás</a:t>
            </a:r>
            <a:r>
              <a:rPr lang="hu-HU" sz="4800" dirty="0" smtClean="0"/>
              <a:t> 2012-es </a:t>
            </a:r>
            <a:r>
              <a:rPr lang="hu-HU" sz="4800" dirty="0" smtClean="0"/>
              <a:t>adatai</a:t>
            </a:r>
            <a:endParaRPr lang="hu-HU" sz="4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961204"/>
              </p:ext>
            </p:extLst>
          </p:nvPr>
        </p:nvGraphicFramePr>
        <p:xfrm>
          <a:off x="457200" y="1412777"/>
          <a:ext cx="8229600" cy="491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40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hu-HU" sz="4800" dirty="0" smtClean="0"/>
              <a:t>Szolgáltatók és </a:t>
            </a:r>
            <a:r>
              <a:rPr lang="hu-HU" sz="4400" dirty="0" smtClean="0"/>
              <a:t>vendégéjszakák</a:t>
            </a:r>
            <a:r>
              <a:rPr lang="hu-HU" sz="4800" dirty="0" smtClean="0"/>
              <a:t> számának </a:t>
            </a:r>
            <a:r>
              <a:rPr lang="hu-HU" sz="4800" dirty="0" smtClean="0"/>
              <a:t>alakulása</a:t>
            </a:r>
            <a:endParaRPr lang="hu-HU" sz="4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146199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29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/>
              <a:t>Kevés vendég egyre fogyatkozó szálláshelyek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már </a:t>
            </a:r>
            <a:r>
              <a:rPr lang="hu-HU" dirty="0"/>
              <a:t>2008 óta folyamatosan romlik a falusi turizmus helyzete, mára legalább harmadára esett vissza a hazai vendégforgalom, és egyelőre nem is látszódnak a feltápászkodás jelei. Ennek oka részben a korábbi adókedvezmények eltörlése. Magyarországon a falusi vendéglátóhelyek száma főként a jogszabályi változások és a szolgáltatók adómentességének korábbi eltörlése miatt a 2008-ban jegyzett 7500-hoz képest mára 4200-ra, a 800 ezer vendégéjszaka 2011-re 400 ezerre csökkent. A Dél-Dunántúlon például öt évvel ezelőtt még félezer falusi vendéglátóhely működött, ma valamivel több mint 400 van, a forgalmuk 5 évvel ezelőtt 100 ezer, két éve 27 ezer vendégéjszaka volt. </a:t>
            </a:r>
            <a:r>
              <a:rPr lang="hu-HU" sz="1100" dirty="0" smtClean="0"/>
              <a:t>Forrás:http</a:t>
            </a:r>
            <a:r>
              <a:rPr lang="hu-HU" sz="1100" dirty="0"/>
              <a:t>://www.vg.hu/vallalatok/turizmus/padlon-a-falusi-turizmus-407869</a:t>
            </a:r>
          </a:p>
        </p:txBody>
      </p:sp>
    </p:spTree>
    <p:extLst>
      <p:ext uri="{BB962C8B-B14F-4D97-AF65-F5344CB8AC3E}">
        <p14:creationId xmlns:p14="http://schemas.microsoft.com/office/powerpoint/2010/main" val="6297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hu-HU" sz="4400" dirty="0"/>
              <a:t>Szolgáltatók és vendégéjszakák számának alakulása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335373"/>
              </p:ext>
            </p:extLst>
          </p:nvPr>
        </p:nvGraphicFramePr>
        <p:xfrm>
          <a:off x="251520" y="1268760"/>
          <a:ext cx="851763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59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Szolgáltatók és vendégéjszakák számának alakulása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/>
          <a:lstStyle/>
          <a:p>
            <a:r>
              <a:rPr lang="hu-HU" dirty="0" smtClean="0"/>
              <a:t>A szolgáltatók  számának és az eltöltött vendégéjszakák számának csökkenése ,szignifikáns koherenciát enged feltételezni</a:t>
            </a:r>
          </a:p>
          <a:p>
            <a:r>
              <a:rPr lang="hu-HU" dirty="0"/>
              <a:t> </a:t>
            </a:r>
            <a:r>
              <a:rPr lang="hu-HU" dirty="0" smtClean="0"/>
              <a:t>A szolgáltatók számának 50%-os csökkenése meghatározó  lehet az ágazat jövőjét illetően</a:t>
            </a:r>
          </a:p>
          <a:p>
            <a:r>
              <a:rPr lang="hu-HU" dirty="0" smtClean="0"/>
              <a:t>A Dél-dunántúli régió különösen nagy mértékű vendégéjszaka szám csökkenést  szenvedett el 2009-évtől 2012-évig  100.000-ről 27.000-re csökkent,tehát az ágazat mindösszesen csak 27%-át tudta megtartani az eddigi forgalmának.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7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3902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Üzleti célú egyéb szálláshelyek(korábban-magán)kapacitása </a:t>
            </a:r>
            <a:r>
              <a:rPr lang="hu-HU" sz="2800" dirty="0" smtClean="0"/>
              <a:t>2010-2013                         </a:t>
            </a:r>
            <a:r>
              <a:rPr lang="hu-HU" sz="1200" dirty="0" smtClean="0"/>
              <a:t>forrás:KSH</a:t>
            </a:r>
            <a:endParaRPr lang="hu-HU" sz="1200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hu-HU" sz="1050" dirty="0" smtClean="0"/>
              <a:t>Forrás:KSH</a:t>
            </a:r>
            <a:endParaRPr lang="hu-HU" sz="105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0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/>
              <a:t>A </a:t>
            </a:r>
            <a:r>
              <a:rPr lang="hu-HU" altLang="hu-HU" sz="4400" dirty="0"/>
              <a:t>településtervezés</a:t>
            </a:r>
            <a:r>
              <a:rPr lang="hu-HU" altLang="hu-HU" dirty="0"/>
              <a:t>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hu-HU" altLang="hu-HU" sz="2800" dirty="0"/>
              <a:t>Fejlesztési tervezés: időtávtól függően: </a:t>
            </a:r>
            <a:r>
              <a:rPr lang="hu-HU" altLang="hu-HU" sz="2800" dirty="0" err="1"/>
              <a:t>hosszútávú</a:t>
            </a:r>
            <a:r>
              <a:rPr lang="hu-HU" altLang="hu-HU" sz="2800" dirty="0"/>
              <a:t> koncepció 10-25 év, középtávú program 5-10 év, rövidtáv 1-3 év – minél távolabb, annál nagyvonalúbb</a:t>
            </a:r>
          </a:p>
          <a:p>
            <a:r>
              <a:rPr lang="hu-HU" altLang="hu-HU" sz="2800" dirty="0"/>
              <a:t>Rendezési tervek: településszerkezeti terv, helyi építési szabályzat, </a:t>
            </a:r>
            <a:r>
              <a:rPr lang="hu-HU" altLang="hu-HU" sz="2400" dirty="0"/>
              <a:t>szabályozási</a:t>
            </a:r>
            <a:r>
              <a:rPr lang="hu-HU" altLang="hu-HU" sz="2800" dirty="0"/>
              <a:t> terv</a:t>
            </a:r>
          </a:p>
          <a:p>
            <a:r>
              <a:rPr lang="hu-HU" altLang="hu-HU" sz="2800" dirty="0"/>
              <a:t>Egységes koncepció – ágazati programok</a:t>
            </a:r>
          </a:p>
          <a:p>
            <a:r>
              <a:rPr lang="hu-HU" altLang="hu-HU" sz="2800" dirty="0"/>
              <a:t>Oda-vissza hatások</a:t>
            </a:r>
          </a:p>
          <a:p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93096"/>
            <a:ext cx="187220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hu-HU" sz="3600" dirty="0"/>
              <a:t>Üzleti célú egyéb szálláshelyek(korábban-magán)kapacitása 2010-2013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2010-ben 26%-át teljesíti az ágazat a </a:t>
            </a:r>
            <a:r>
              <a:rPr lang="hu-HU" dirty="0" err="1" smtClean="0"/>
              <a:t>a</a:t>
            </a:r>
            <a:r>
              <a:rPr lang="hu-HU" dirty="0" smtClean="0"/>
              <a:t> vizsgált 4-éves időszaknak,ebből a falusi turizmus 27%-os jelenlétet ért el.</a:t>
            </a:r>
          </a:p>
          <a:p>
            <a:r>
              <a:rPr lang="hu-HU" dirty="0" smtClean="0"/>
              <a:t>2011-ben szintén 25%-át adja az összes kapacitásnak a négy éves időszak tekintetében,ebből a falusi szálláshelyek ismét 27%-ot jelentenek </a:t>
            </a:r>
          </a:p>
          <a:p>
            <a:r>
              <a:rPr lang="hu-HU" dirty="0" smtClean="0"/>
              <a:t>2012-ben 25%-os az aktivitás ebből a falusi 24%-os részvételt mutat</a:t>
            </a:r>
          </a:p>
          <a:p>
            <a:r>
              <a:rPr lang="hu-HU" dirty="0" smtClean="0"/>
              <a:t>2013-ban 24%-át teljesíti az időszakban elért eredménynek,ebből a falusi szálláshelyek 22%-os piaci jelenlétet prognosztizálnak</a:t>
            </a:r>
          </a:p>
          <a:p>
            <a:r>
              <a:rPr lang="hu-HU" dirty="0" smtClean="0"/>
              <a:t>A falusi turizmus teljesítménye  az elmúlt négyéves időszakban gyenge 5%-os szűkülést  mutat,éves átlagban 1%-os visszaesés.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41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8092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81817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b="1" dirty="0"/>
              <a:t>Üzleti </a:t>
            </a:r>
            <a:r>
              <a:rPr lang="hu-HU" sz="3100" b="1" dirty="0" smtClean="0"/>
              <a:t>célú falusi  </a:t>
            </a:r>
            <a:r>
              <a:rPr lang="hu-HU" sz="3100" b="1" dirty="0"/>
              <a:t>szálláshelyek vendégforgalma 2010 </a:t>
            </a:r>
            <a:r>
              <a:rPr lang="hu-HU" sz="4000" b="1" dirty="0" smtClean="0"/>
              <a:t>-</a:t>
            </a:r>
            <a:r>
              <a:rPr lang="hu-HU" sz="3100" b="1" dirty="0" smtClean="0"/>
              <a:t>2013</a:t>
            </a:r>
            <a:endParaRPr lang="hu-HU" sz="3100" b="1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r"/>
            <a:r>
              <a:rPr lang="hu-HU" sz="1050" dirty="0" smtClean="0"/>
              <a:t>Forrás:KSH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37507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4617B"/>
                </a:solidFill>
              </a:rPr>
              <a:t>Üzleti célú falusi  szálláshelyek vendégforgalma 2010 </a:t>
            </a:r>
            <a:r>
              <a:rPr lang="hu-HU" sz="3600" b="1" dirty="0">
                <a:solidFill>
                  <a:srgbClr val="04617B"/>
                </a:solidFill>
              </a:rPr>
              <a:t>-</a:t>
            </a:r>
            <a:r>
              <a:rPr lang="hu-HU" sz="2800" b="1" dirty="0">
                <a:solidFill>
                  <a:srgbClr val="04617B"/>
                </a:solidFill>
              </a:rPr>
              <a:t>2013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hu-HU" dirty="0" smtClean="0"/>
              <a:t>A régiók közül a két legjobban teljesítő az </a:t>
            </a:r>
            <a:r>
              <a:rPr lang="hu-HU" dirty="0" err="1" smtClean="0"/>
              <a:t>ÉMR-és</a:t>
            </a:r>
            <a:r>
              <a:rPr lang="hu-HU" dirty="0" smtClean="0"/>
              <a:t> a NYDR,majd a  KDR és a </a:t>
            </a:r>
            <a:r>
              <a:rPr lang="hu-HU" dirty="0" err="1" smtClean="0"/>
              <a:t>DDR-következik</a:t>
            </a:r>
            <a:endParaRPr lang="hu-HU" dirty="0" smtClean="0"/>
          </a:p>
          <a:p>
            <a:r>
              <a:rPr lang="hu-HU" dirty="0" smtClean="0"/>
              <a:t>Az ÉMR és a NYDR esetében megfigyelhető,hogy a 2011-es év eredményei bizonyulnak a legjobbnak,ezt követik az előző 2010-es év mutatói</a:t>
            </a:r>
          </a:p>
          <a:p>
            <a:r>
              <a:rPr lang="hu-HU" dirty="0" smtClean="0"/>
              <a:t>A három kiemelt régió ÉMR,NYDR,KDR,közül csak a </a:t>
            </a:r>
            <a:r>
              <a:rPr lang="hu-HU" dirty="0" err="1" smtClean="0"/>
              <a:t>KDR-esetében</a:t>
            </a:r>
            <a:r>
              <a:rPr lang="hu-HU" dirty="0" smtClean="0"/>
              <a:t> látható javulás a 2010-es bázisévhez viszonyítva,bár  a legmagasabb mutatói 2012-ben jelennek meg.</a:t>
            </a:r>
          </a:p>
          <a:p>
            <a:r>
              <a:rPr lang="hu-HU" dirty="0" smtClean="0"/>
              <a:t>A többi régió esetében az évenkénti teljesítmény eltérően alakul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36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/>
          <a:lstStyle/>
          <a:p>
            <a:r>
              <a:rPr lang="hu-HU" sz="2800" b="1" dirty="0">
                <a:solidFill>
                  <a:srgbClr val="04617B"/>
                </a:solidFill>
              </a:rPr>
              <a:t>Üzleti célú falusi  szálláshelyek vendégforgalma 2010 </a:t>
            </a:r>
            <a:r>
              <a:rPr lang="hu-HU" sz="3600" b="1" dirty="0">
                <a:solidFill>
                  <a:srgbClr val="04617B"/>
                </a:solidFill>
              </a:rPr>
              <a:t>-</a:t>
            </a:r>
            <a:r>
              <a:rPr lang="hu-HU" sz="2800" b="1" dirty="0">
                <a:solidFill>
                  <a:srgbClr val="04617B"/>
                </a:solidFill>
              </a:rPr>
              <a:t>2013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504056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Helyzetkép országos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980729"/>
            <a:ext cx="4041775" cy="100811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A két legjobban teljesítő  régió és a leggyengébb régió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40188" cy="337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060848"/>
            <a:ext cx="404177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4617B"/>
                </a:solidFill>
              </a:rPr>
              <a:t>Üzleti célú falusi  szálláshelyek vendégforgalma 2010 </a:t>
            </a:r>
            <a:r>
              <a:rPr lang="hu-HU" sz="3600" b="1" dirty="0">
                <a:solidFill>
                  <a:srgbClr val="04617B"/>
                </a:solidFill>
              </a:rPr>
              <a:t>-</a:t>
            </a:r>
            <a:r>
              <a:rPr lang="hu-HU" sz="2800" b="1" dirty="0" smtClean="0">
                <a:solidFill>
                  <a:srgbClr val="04617B"/>
                </a:solidFill>
              </a:rPr>
              <a:t>2013-területi </a:t>
            </a:r>
            <a:r>
              <a:rPr lang="hu-HU" sz="2800" b="1" dirty="0" smtClean="0">
                <a:solidFill>
                  <a:srgbClr val="04617B"/>
                </a:solidFill>
              </a:rPr>
              <a:t>bontásban                                              </a:t>
            </a:r>
            <a:r>
              <a:rPr lang="hu-HU" sz="1100" dirty="0">
                <a:solidFill>
                  <a:srgbClr val="04617B"/>
                </a:solidFill>
              </a:rPr>
              <a:t>Forrás:KSH</a:t>
            </a:r>
            <a:endParaRPr lang="hu-H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8640960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342584" cy="792088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 err="1" smtClean="0"/>
              <a:t>ÉMR-NYDR-Tisza-tavi</a:t>
            </a:r>
            <a:r>
              <a:rPr lang="hu-HU" sz="4400" b="1" dirty="0" smtClean="0"/>
              <a:t> </a:t>
            </a:r>
            <a:r>
              <a:rPr lang="hu-HU" sz="2800" b="1" dirty="0" smtClean="0"/>
              <a:t>Régió</a:t>
            </a:r>
            <a:endParaRPr lang="hu-HU" sz="2800" b="1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2"/>
          </p:nvPr>
        </p:nvSpPr>
        <p:spPr>
          <a:xfrm>
            <a:off x="685800" y="1268760"/>
            <a:ext cx="2743200" cy="497964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49187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3575050" y="1268760"/>
            <a:ext cx="5111750" cy="4979640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Tisza-tavi Régió 2010-ben 43.089-fős vendégtáborával erős középmezőnynek számított,2011-ben ez a szám 27.170 főre,2012-ben 14.728 főre,2013-ban 2553-főre csökkent,1687,77%  Abádszalók</a:t>
            </a:r>
          </a:p>
          <a:p>
            <a:r>
              <a:rPr lang="hu-HU" dirty="0" smtClean="0"/>
              <a:t>2013-ban a többi régió teljesítménye is csökkenő tendenciát mutat kivéve a KDR,és az ÉMR,2010-hez viszonyítva.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52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/>
              <a:t>Összegzés,elért eredmények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Megállapítható,hogy a 2005-2009-évek alatt elszenvedett veszteségek dacára az ágazat a 2010-2013-as időszak alatt már nem prognosztizált ilyen mértékű csökkenést.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KDR-és</a:t>
            </a:r>
            <a:r>
              <a:rPr lang="hu-HU" dirty="0" smtClean="0"/>
              <a:t> az ÉAR javuló tendenciát mutat a 2010-es évhez </a:t>
            </a:r>
            <a:r>
              <a:rPr lang="hu-HU" dirty="0" err="1" smtClean="0"/>
              <a:t>viszonyítva.A</a:t>
            </a:r>
            <a:r>
              <a:rPr lang="hu-HU" dirty="0" smtClean="0"/>
              <a:t> többi régió stagnál vagy gyenge visszaesést  mutat.</a:t>
            </a:r>
          </a:p>
          <a:p>
            <a:r>
              <a:rPr lang="hu-HU" dirty="0" smtClean="0"/>
              <a:t>A 2010-2011-es évek minden régió esetében a legmagasabb mutatókkal rendelkezik</a:t>
            </a:r>
          </a:p>
          <a:p>
            <a:r>
              <a:rPr lang="hu-HU" dirty="0" smtClean="0"/>
              <a:t>Ebben a két évben a korábban benyújtott pályázati források felhasználása jelentett a falusi szálláshelyek számára kedvező gazdasági környezetet.</a:t>
            </a:r>
          </a:p>
          <a:p>
            <a:r>
              <a:rPr lang="hu-HU" dirty="0" smtClean="0"/>
              <a:t>A helyes marketingstratégiáknak köszönhetően,a felhasználók körében népszerűvé válik a falusi turizmus választása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44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/>
              <a:t>Összegzés feladataink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falusi turizmus ágazati szerepe jelentős, erősítése lehetőségeinek szélesítése közös felelősségünk</a:t>
            </a:r>
          </a:p>
          <a:p>
            <a:r>
              <a:rPr lang="hu-HU" dirty="0" smtClean="0"/>
              <a:t>Források megismerése,felhasználási lehetőségek</a:t>
            </a:r>
          </a:p>
          <a:p>
            <a:r>
              <a:rPr lang="hu-HU" dirty="0" smtClean="0"/>
              <a:t>Kommunikációs lehetőségek kibővítése,e-kommunikáció </a:t>
            </a:r>
          </a:p>
          <a:p>
            <a:endParaRPr lang="hu-HU" dirty="0" smtClean="0"/>
          </a:p>
          <a:p>
            <a:r>
              <a:rPr lang="hu-HU" dirty="0" smtClean="0"/>
              <a:t>Szép kártya elfogadóhelyek kialakítása,megfelelő infrastrukturális  lehetőségek megteremtése</a:t>
            </a:r>
          </a:p>
          <a:p>
            <a:r>
              <a:rPr lang="hu-HU" dirty="0" smtClean="0"/>
              <a:t>Társadalmi,demográfiai,gazdasági hatások felismerése </a:t>
            </a:r>
          </a:p>
          <a:p>
            <a:endParaRPr lang="hu-HU" dirty="0" smtClean="0"/>
          </a:p>
          <a:p>
            <a:r>
              <a:rPr lang="hu-HU" dirty="0" smtClean="0"/>
              <a:t>Közösség megtartó erejének kihasználása,elvándorlás csökkentése,főleg a fiatal lakosság tekintetében,</a:t>
            </a:r>
          </a:p>
          <a:p>
            <a:r>
              <a:rPr lang="hu-HU" dirty="0" smtClean="0"/>
              <a:t>Ismeretátadás,aktualizált gazdasági lehetőségek és jogszabályi környezet.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13176"/>
            <a:ext cx="12961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065512"/>
          </a:xfrm>
        </p:spPr>
        <p:txBody>
          <a:bodyPr/>
          <a:lstStyle/>
          <a:p>
            <a:r>
              <a:rPr lang="hu-HU" dirty="0" smtClean="0"/>
              <a:t>Köszönöm megtisztelő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31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hu-HU" altLang="hu-HU" sz="4400" dirty="0"/>
              <a:t>Belső és külső marketing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dirty="0"/>
              <a:t>Belső marketing: az adott </a:t>
            </a:r>
            <a:r>
              <a:rPr lang="hu-HU" altLang="hu-HU" sz="2800" dirty="0">
                <a:solidFill>
                  <a:srgbClr val="20AE4D"/>
                </a:solidFill>
              </a:rPr>
              <a:t>településen élők</a:t>
            </a:r>
            <a:r>
              <a:rPr lang="hu-HU" altLang="hu-HU" sz="2800" dirty="0"/>
              <a:t> igényeit feltáró, legjobb kielégítésüket megtervező és megvalósító folyamat</a:t>
            </a:r>
          </a:p>
          <a:p>
            <a:pPr>
              <a:lnSpc>
                <a:spcPct val="90000"/>
              </a:lnSpc>
            </a:pPr>
            <a:r>
              <a:rPr lang="hu-HU" altLang="hu-HU" sz="2800" dirty="0"/>
              <a:t>Külső marketing: a </a:t>
            </a:r>
            <a:r>
              <a:rPr lang="hu-HU" altLang="hu-HU" sz="2800" dirty="0">
                <a:solidFill>
                  <a:srgbClr val="20AE4D"/>
                </a:solidFill>
              </a:rPr>
              <a:t>településen kívül élők</a:t>
            </a:r>
            <a:r>
              <a:rPr lang="hu-HU" altLang="hu-HU" sz="2800" dirty="0"/>
              <a:t> megnyerését (pl. turistaként, befektetőként) célzó igényfeltáró, kielégítésüket megtervező és megvalósító folyamat  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01108"/>
            <a:ext cx="3384376" cy="219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hu-HU" altLang="hu-HU" sz="4400" dirty="0" smtClean="0"/>
              <a:t>Jellegzetes </a:t>
            </a:r>
            <a:r>
              <a:rPr lang="hu-HU" altLang="hu-HU" sz="4400" dirty="0"/>
              <a:t>célcsoportok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838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dirty="0"/>
              <a:t>Belső marketing</a:t>
            </a:r>
          </a:p>
          <a:p>
            <a:pPr lvl="1">
              <a:lnSpc>
                <a:spcPct val="90000"/>
              </a:lnSpc>
            </a:pPr>
            <a:r>
              <a:rPr lang="hu-HU" altLang="hu-HU" sz="2800" dirty="0"/>
              <a:t>Helyi lakosság</a:t>
            </a:r>
          </a:p>
          <a:p>
            <a:pPr lvl="2">
              <a:lnSpc>
                <a:spcPct val="90000"/>
              </a:lnSpc>
            </a:pPr>
            <a:r>
              <a:rPr lang="hu-HU" altLang="hu-HU" sz="2800" dirty="0"/>
              <a:t>Idősek, fiatalok, vállalkozók, sportbarátok, lokálpatrióták, környezetvédők, bélyeggyűjtők,  fúvószenészek, stb.</a:t>
            </a:r>
          </a:p>
          <a:p>
            <a:pPr lvl="1">
              <a:lnSpc>
                <a:spcPct val="90000"/>
              </a:lnSpc>
            </a:pPr>
            <a:r>
              <a:rPr lang="hu-HU" altLang="hu-HU" sz="2800" dirty="0"/>
              <a:t>Ide ingázók, átmenetileg itt lakók (pl. egyetemisták)</a:t>
            </a:r>
          </a:p>
          <a:p>
            <a:pPr>
              <a:lnSpc>
                <a:spcPct val="90000"/>
              </a:lnSpc>
            </a:pPr>
            <a:r>
              <a:rPr lang="hu-HU" altLang="hu-HU" sz="2800" dirty="0"/>
              <a:t>Külső marketing</a:t>
            </a:r>
          </a:p>
          <a:p>
            <a:pPr lvl="1">
              <a:lnSpc>
                <a:spcPct val="90000"/>
              </a:lnSpc>
            </a:pPr>
            <a:r>
              <a:rPr lang="hu-HU" altLang="hu-HU" sz="2800" dirty="0"/>
              <a:t>Turisták</a:t>
            </a:r>
          </a:p>
          <a:p>
            <a:pPr lvl="1">
              <a:lnSpc>
                <a:spcPct val="90000"/>
              </a:lnSpc>
            </a:pPr>
            <a:r>
              <a:rPr lang="hu-HU" altLang="hu-HU" sz="2800" dirty="0"/>
              <a:t>Befektetők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84810"/>
            <a:ext cx="3960440" cy="275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6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/>
              <a:t>Virtuális és valós célok célcsoportonként</a:t>
            </a:r>
            <a:endParaRPr lang="hu-HU" sz="4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632848" cy="5112567"/>
          </a:xfrm>
        </p:spPr>
      </p:pic>
    </p:spTree>
    <p:extLst>
      <p:ext uri="{BB962C8B-B14F-4D97-AF65-F5344CB8AC3E}">
        <p14:creationId xmlns:p14="http://schemas.microsoft.com/office/powerpoint/2010/main" val="41937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hu-HU" altLang="hu-HU" sz="4400" dirty="0"/>
              <a:t>A stratégia lépései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/>
          <a:lstStyle/>
          <a:p>
            <a:r>
              <a:rPr lang="hu-HU" altLang="hu-HU" sz="2800" dirty="0"/>
              <a:t>Célok kitűzése (átfogó cél, tervezet)</a:t>
            </a:r>
          </a:p>
          <a:p>
            <a:r>
              <a:rPr lang="hu-HU" altLang="hu-HU" sz="2800" dirty="0"/>
              <a:t>Helyzetkép, eszközök számbavétele</a:t>
            </a:r>
          </a:p>
          <a:p>
            <a:r>
              <a:rPr lang="hu-HU" altLang="hu-HU" sz="2800" dirty="0"/>
              <a:t>Helyzetértékelés (SWOT, mindig viszonylagos!)</a:t>
            </a:r>
          </a:p>
          <a:p>
            <a:r>
              <a:rPr lang="hu-HU" altLang="hu-HU" sz="2800" dirty="0"/>
              <a:t>Átfogó célrendszer kialakítása</a:t>
            </a:r>
          </a:p>
          <a:p>
            <a:r>
              <a:rPr lang="hu-HU" altLang="hu-HU" sz="2800" dirty="0"/>
              <a:t>Részletek megtervezése</a:t>
            </a:r>
          </a:p>
          <a:p>
            <a:r>
              <a:rPr lang="hu-HU" altLang="hu-HU" sz="2800" dirty="0"/>
              <a:t>Megvalósítás</a:t>
            </a:r>
          </a:p>
          <a:p>
            <a:r>
              <a:rPr lang="hu-HU" altLang="hu-HU" sz="2800" dirty="0" smtClean="0"/>
              <a:t>Monitoring folyamatos!</a:t>
            </a:r>
            <a:endParaRPr lang="hu-HU" altLang="hu-HU" sz="2800" dirty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17" y="4005064"/>
            <a:ext cx="434797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hu-HU" altLang="hu-HU" sz="4400" dirty="0"/>
              <a:t>Saját </a:t>
            </a:r>
            <a:r>
              <a:rPr lang="hu-HU" altLang="hu-HU" sz="4400" dirty="0" smtClean="0"/>
              <a:t>adottságok felmérése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sz="2800" dirty="0"/>
              <a:t>Szervezeti adottságok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Társadalmi: pl. iskolai végzettség, foglalkozás, kor szerinti megoszlások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Gazdasági:foglalkoztatottság, cégstruktúra cégformák szerint, jellemző gazdasági tevékenységek – </a:t>
            </a:r>
            <a:r>
              <a:rPr lang="hu-HU" altLang="hu-HU" dirty="0" smtClean="0"/>
              <a:t>tercier szektor-az elégedett ügyfél- </a:t>
            </a:r>
            <a:r>
              <a:rPr lang="hu-HU" altLang="hu-HU" dirty="0" err="1"/>
              <a:t>kvaterner</a:t>
            </a:r>
            <a:r>
              <a:rPr lang="hu-HU" altLang="hu-HU" dirty="0"/>
              <a:t> </a:t>
            </a:r>
            <a:r>
              <a:rPr lang="hu-HU" altLang="hu-HU" dirty="0" smtClean="0"/>
              <a:t> szektor K+F,IT </a:t>
            </a:r>
            <a:r>
              <a:rPr lang="hu-HU" altLang="hu-HU" dirty="0"/>
              <a:t>kreatív ipar, kultúra, mint vonzerő másoknak – ok a büszkeségre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Környezeti:értékek és gyenge pontok – szektorok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Intézményi: szolgáltatási minőség – a lényeg az ott élőknek – célcsoport-specifikus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Infrastrukturális: szolgáltatási minőség – a lényeg az ott élőknek – </a:t>
            </a:r>
            <a:r>
              <a:rPr lang="hu-HU" altLang="hu-HU" dirty="0" smtClean="0"/>
              <a:t>célcsoport-specifikus</a:t>
            </a:r>
          </a:p>
          <a:p>
            <a:pPr lvl="1">
              <a:lnSpc>
                <a:spcPct val="90000"/>
              </a:lnSpc>
            </a:pPr>
            <a:endParaRPr lang="hu-HU" alt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30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hu-HU" altLang="hu-HU" sz="4400" dirty="0" smtClean="0"/>
              <a:t>Makro környezet felmérése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dirty="0"/>
              <a:t>Politikai helyzet: a kiegyensúlyozott hatalomgyakorlás bizalomerősítő</a:t>
            </a:r>
          </a:p>
          <a:p>
            <a:pPr>
              <a:lnSpc>
                <a:spcPct val="90000"/>
              </a:lnSpc>
            </a:pPr>
            <a:r>
              <a:rPr lang="hu-HU" altLang="hu-HU" sz="2800" dirty="0"/>
              <a:t>Gazdasági tényezők: milyenek a viszonyok? </a:t>
            </a:r>
            <a:r>
              <a:rPr lang="hu-HU" altLang="hu-HU" sz="2800" dirty="0" smtClean="0"/>
              <a:t>milyenek </a:t>
            </a:r>
            <a:r>
              <a:rPr lang="hu-HU" altLang="hu-HU" sz="2800" dirty="0"/>
              <a:t>a többiek? ki van már ott?</a:t>
            </a:r>
          </a:p>
          <a:p>
            <a:pPr>
              <a:lnSpc>
                <a:spcPct val="90000"/>
              </a:lnSpc>
            </a:pPr>
            <a:r>
              <a:rPr lang="hu-HU" altLang="hu-HU" sz="2800" dirty="0"/>
              <a:t>Társadalmi tényezők: munkaerő, képzettség, befogadóképesség, tolerancia</a:t>
            </a:r>
          </a:p>
          <a:p>
            <a:pPr>
              <a:lnSpc>
                <a:spcPct val="90000"/>
              </a:lnSpc>
            </a:pPr>
            <a:r>
              <a:rPr lang="hu-HU" altLang="hu-HU" sz="2800" dirty="0"/>
              <a:t>Technológiai tényezők: mink van, mire támaszkodhatunk?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4603"/>
            <a:ext cx="3672408" cy="295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2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1068</TotalTime>
  <Words>1822</Words>
  <Application>Microsoft Office PowerPoint</Application>
  <PresentationFormat>Diavetítés a képernyőre (4:3 oldalarány)</PresentationFormat>
  <Paragraphs>203</Paragraphs>
  <Slides>38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Áramlás</vt:lpstr>
      <vt:lpstr>Vidék marketing-a piacra jutás nehézségei</vt:lpstr>
      <vt:lpstr>Város/településmarketing</vt:lpstr>
      <vt:lpstr>A településtervezés alapjai</vt:lpstr>
      <vt:lpstr>Belső és külső marketing</vt:lpstr>
      <vt:lpstr>Jellegzetes célcsoportok</vt:lpstr>
      <vt:lpstr>Virtuális és valós célok célcsoportonként</vt:lpstr>
      <vt:lpstr>A stratégia lépései</vt:lpstr>
      <vt:lpstr>Saját adottságok felmérése</vt:lpstr>
      <vt:lpstr>Makro környezet felmérése</vt:lpstr>
      <vt:lpstr>Mikro -és Makro környezet</vt:lpstr>
      <vt:lpstr>Disztribúció fontossága,jelentősége</vt:lpstr>
      <vt:lpstr>PowerPoint bemutató</vt:lpstr>
      <vt:lpstr>Falusi turizmus</vt:lpstr>
      <vt:lpstr>Falusi szálláshely</vt:lpstr>
      <vt:lpstr>A falusi turizmus hazai áttekintése</vt:lpstr>
      <vt:lpstr>Falusi turizmus a „lehetőség”célok</vt:lpstr>
      <vt:lpstr>Falusi turizmus napjainkban</vt:lpstr>
      <vt:lpstr>A falusi és agro turizmus (vidéki turizmus) SWOT elemzése</vt:lpstr>
      <vt:lpstr>PowerPoint bemutató</vt:lpstr>
      <vt:lpstr>PowerPoint bemutató</vt:lpstr>
      <vt:lpstr>Falusi- magánszálláshelyek forgalma 2005-2009                      Forrás:KSH</vt:lpstr>
      <vt:lpstr>Falusi- magánszálláshelyek forgalma 2005-2009</vt:lpstr>
      <vt:lpstr>A vidéki turizmus helyzete</vt:lpstr>
      <vt:lpstr>Falusi vendéglátás 2012-es adatai</vt:lpstr>
      <vt:lpstr>Szolgáltatók és vendégéjszakák számának alakulása</vt:lpstr>
      <vt:lpstr>Kevés vendég egyre fogyatkozó szálláshelyek</vt:lpstr>
      <vt:lpstr>Szolgáltatók és vendégéjszakák számának alakulása</vt:lpstr>
      <vt:lpstr>Szolgáltatók és vendégéjszakák számának alakulása</vt:lpstr>
      <vt:lpstr>Üzleti célú egyéb szálláshelyek(korábban-magán)kapacitása 2010-2013                         forrás:KSH</vt:lpstr>
      <vt:lpstr>Üzleti célú egyéb szálláshelyek(korábban-magán)kapacitása 2010-2013</vt:lpstr>
      <vt:lpstr>Üzleti célú falusi  szálláshelyek vendégforgalma 2010 -2013</vt:lpstr>
      <vt:lpstr>Üzleti célú falusi  szálláshelyek vendégforgalma 2010 -2013</vt:lpstr>
      <vt:lpstr>Üzleti célú falusi  szálláshelyek vendégforgalma 2010 -2013</vt:lpstr>
      <vt:lpstr>Üzleti célú falusi  szálláshelyek vendégforgalma 2010 -2013-területi bontásban                                              Forrás:KSH</vt:lpstr>
      <vt:lpstr>ÉMR-NYDR-Tisza-tavi Régió</vt:lpstr>
      <vt:lpstr>Összegzés,elért eredmények</vt:lpstr>
      <vt:lpstr>Összegzés feladataink</vt:lpstr>
      <vt:lpstr>Köszönöm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Vidék marketing-a piacra jutás nehézségei</dc:title>
  <dc:creator>Szarvák Tibor Dr</dc:creator>
  <cp:lastModifiedBy>Hőnyi Tamás</cp:lastModifiedBy>
  <cp:revision>109</cp:revision>
  <dcterms:created xsi:type="dcterms:W3CDTF">2014-08-10T15:36:17Z</dcterms:created>
  <dcterms:modified xsi:type="dcterms:W3CDTF">2014-08-25T12:02:35Z</dcterms:modified>
</cp:coreProperties>
</file>