
<file path=[Content_Types].xml><?xml version="1.0" encoding="utf-8"?>
<Types xmlns="http://schemas.openxmlformats.org/package/2006/content-types">
  <Override PartName="/_rels/.rels" ContentType="application/vnd.openxmlformats-package.relationships+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_rels/notesSlide31.xml.rels" ContentType="application/vnd.openxmlformats-package.relationships+xml"/>
  <Override PartName="/ppt/notesSlides/_rels/notesSlide34.xml.rels" ContentType="application/vnd.openxmlformats-package.relationships+xml"/>
  <Override PartName="/ppt/notesSlides/_rels/notesSlide29.xml.rels" ContentType="application/vnd.openxmlformats-package.relationships+xml"/>
  <Override PartName="/ppt/notesSlides/_rels/notesSlide27.xml.rels" ContentType="application/vnd.openxmlformats-package.relationships+xml"/>
  <Override PartName="/ppt/notesSlides/_rels/notesSlide25.xml.rels" ContentType="application/vnd.openxmlformats-package.relationships+xml"/>
  <Override PartName="/ppt/notesSlides/_rels/notesSlide24.xml.rels" ContentType="application/vnd.openxmlformats-package.relationships+xml"/>
  <Override PartName="/ppt/notesSlides/_rels/notesSlide23.xml.rels" ContentType="application/vnd.openxmlformats-package.relationships+xml"/>
  <Override PartName="/ppt/notesSlides/_rels/notesSlide21.xml.rels" ContentType="application/vnd.openxmlformats-package.relationships+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_rels/presentation.xml.rels" ContentType="application/vnd.openxmlformats-package.relationships+xml"/>
  <Override PartName="/ppt/media/image14.jpeg" ContentType="image/jpeg"/>
  <Override PartName="/ppt/media/image8.png" ContentType="image/png"/>
  <Override PartName="/ppt/media/image23.png" ContentType="image/png"/>
  <Override PartName="/ppt/media/image17.png" ContentType="image/png"/>
  <Override PartName="/ppt/media/image12.jpeg" ContentType="image/jpeg"/>
  <Override PartName="/ppt/media/image13.png" ContentType="image/png"/>
  <Override PartName="/ppt/media/image9.jpeg" ContentType="image/jpeg"/>
  <Override PartName="/ppt/media/image24.png" ContentType="image/png"/>
  <Override PartName="/ppt/media/image20.png" ContentType="image/png"/>
  <Override PartName="/ppt/media/image18.png" ContentType="image/png"/>
  <Override PartName="/ppt/media/image10.png" ContentType="image/png"/>
  <Override PartName="/ppt/media/image5.jpeg" ContentType="image/jpeg"/>
  <Override PartName="/ppt/media/image6.png" ContentType="image/png"/>
  <Override PartName="/ppt/media/image25.png" ContentType="image/png"/>
  <Override PartName="/ppt/media/image4.jpeg" ContentType="image/jpeg"/>
  <Override PartName="/ppt/media/image21.png" ContentType="image/png"/>
  <Override PartName="/ppt/media/image19.png" ContentType="image/png"/>
  <Override PartName="/ppt/media/image15.png" ContentType="image/png"/>
  <Override PartName="/ppt/media/image3.jpeg" ContentType="image/jpeg"/>
  <Override PartName="/ppt/media/image11.png" ContentType="image/png"/>
  <Override PartName="/ppt/media/image2.jpeg" ContentType="image/jpeg"/>
  <Override PartName="/ppt/media/image7.png" ContentType="image/png"/>
  <Override PartName="/ppt/media/image1.jpeg" ContentType="image/jpeg"/>
  <Override PartName="/ppt/media/image26.png" ContentType="image/png"/>
  <Override PartName="/ppt/media/image22.png" ContentType="image/png"/>
  <Override PartName="/ppt/media/image16.jpeg" ContentType="image/jpeg"/>
  <Override PartName="/ppt/slideLayouts/slideLayout60.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62.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62.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68.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66.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64.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63.xml.rels" ContentType="application/vnd.openxmlformats-package.relationships+xml"/>
  <Override PartName="/ppt/slideLayouts/_rels/slideLayout35.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26.xml.rels" ContentType="application/vnd.openxmlformats-package.relationships+xml"/>
  <Override PartName="/ppt/slideLayouts/_rels/slideLayout14.xml.rels" ContentType="application/vnd.openxmlformats-package.relationships+xml"/>
  <Override PartName="/ppt/slideLayouts/_rels/slideLayout61.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67.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65.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61.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70.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63.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72.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charts/chart4.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31.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
</Relationships>
</file>

<file path=ppt/charts/chart1.xml><?xml version="1.0" encoding="utf-8"?>
<c:chartSpace xmlns:a="http://schemas.openxmlformats.org/drawingml/2006/main" xmlns:c="http://schemas.openxmlformats.org/drawingml/2006/chart" xmlns:r="http://schemas.openxmlformats.org/officeDocument/2006/relationships">
  <c:lang val="en-US"/>
  <c:chart>
    <c:view3D>
      <c:rotX val="10"/>
      <c:rotY val="30"/>
      <c:perspective val="30"/>
      <c:rAngAx val="0"/>
    </c:view3D>
    <c:backWall>
      <c:spPr>
        <a:solidFill>
          <a:srgbClr val="b3eaf2"/>
        </a:solidFill>
      </c:spPr>
    </c:backWall>
    <c:floor>
      <c:spPr>
        <a:ln w="9360">
          <a:solidFill>
            <a:srgbClr val="666666"/>
          </a:solidFill>
          <a:round/>
        </a:ln>
      </c:spPr>
    </c:floor>
    <c:plotArea>
      <c:layout/>
      <c:bar3DChart>
        <c:barDir val="col"/>
        <c:grouping val="clustered"/>
        <c:ser>
          <c:idx val="0"/>
          <c:order val="0"/>
          <c:tx>
            <c:strRef>
              <c:f>label 1</c:f>
              <c:strCache>
                <c:ptCount val="1"/>
                <c:pt idx="0">
                  <c:v>Falusi szállásadás/fő</c:v>
                </c:pt>
              </c:strCache>
            </c:strRef>
          </c:tx>
          <c:spPr>
            <a:solidFill>
              <a:srgbClr val="0f6fc6"/>
            </a:solidFill>
          </c:spPr>
          <c:cat>
            <c:strRef>
              <c:f>categories</c:f>
              <c:strCache>
                <c:ptCount val="5"/>
                <c:pt idx="0">
                  <c:v>2005-év</c:v>
                </c:pt>
                <c:pt idx="1">
                  <c:v>2006-év</c:v>
                </c:pt>
                <c:pt idx="2">
                  <c:v>2007-év</c:v>
                </c:pt>
                <c:pt idx="3">
                  <c:v>2008-év</c:v>
                </c:pt>
                <c:pt idx="4">
                  <c:v>2009-év</c:v>
                </c:pt>
              </c:strCache>
            </c:strRef>
          </c:cat>
          <c:val>
            <c:numRef>
              <c:f>0</c:f>
              <c:numCache>
                <c:formatCode>General</c:formatCode>
                <c:ptCount val="5"/>
                <c:pt idx="0">
                  <c:v>152598</c:v>
                </c:pt>
                <c:pt idx="1">
                  <c:v>157262</c:v>
                </c:pt>
                <c:pt idx="2">
                  <c:v>195177</c:v>
                </c:pt>
                <c:pt idx="3">
                  <c:v>213540</c:v>
                </c:pt>
                <c:pt idx="4">
                  <c:v>236395</c:v>
                </c:pt>
              </c:numCache>
            </c:numRef>
          </c:val>
        </c:ser>
        <c:ser>
          <c:idx val="1"/>
          <c:order val="1"/>
          <c:tx>
            <c:strRef>
              <c:f>label 2</c:f>
              <c:strCache>
                <c:ptCount val="1"/>
                <c:pt idx="0">
                  <c:v>Belföldi vendégek száma</c:v>
                </c:pt>
              </c:strCache>
            </c:strRef>
          </c:tx>
          <c:spPr>
            <a:solidFill>
              <a:srgbClr val="009dd9"/>
            </a:solidFill>
          </c:spPr>
          <c:cat>
            <c:strRef>
              <c:f>categories</c:f>
              <c:strCache>
                <c:ptCount val="5"/>
                <c:pt idx="0">
                  <c:v>2005-év</c:v>
                </c:pt>
                <c:pt idx="1">
                  <c:v>2006-év</c:v>
                </c:pt>
                <c:pt idx="2">
                  <c:v>2007-év</c:v>
                </c:pt>
                <c:pt idx="3">
                  <c:v>2008-év</c:v>
                </c:pt>
                <c:pt idx="4">
                  <c:v>2009-év</c:v>
                </c:pt>
              </c:strCache>
            </c:strRef>
          </c:cat>
          <c:val>
            <c:numRef>
              <c:f>1</c:f>
              <c:numCache>
                <c:formatCode>General</c:formatCode>
                <c:ptCount val="5"/>
                <c:pt idx="0">
                  <c:v>116440</c:v>
                </c:pt>
                <c:pt idx="1">
                  <c:v>131678</c:v>
                </c:pt>
                <c:pt idx="2">
                  <c:v>168654</c:v>
                </c:pt>
                <c:pt idx="3">
                  <c:v>187044</c:v>
                </c:pt>
                <c:pt idx="4">
                  <c:v>214353</c:v>
                </c:pt>
              </c:numCache>
            </c:numRef>
          </c:val>
        </c:ser>
        <c:ser>
          <c:idx val="2"/>
          <c:order val="2"/>
          <c:tx>
            <c:strRef>
              <c:f>label 3</c:f>
              <c:strCache>
                <c:ptCount val="1"/>
                <c:pt idx="0">
                  <c:v>Külföldi vendégek száma</c:v>
                </c:pt>
              </c:strCache>
            </c:strRef>
          </c:tx>
          <c:spPr>
            <a:solidFill>
              <a:srgbClr val="0bd0d9"/>
            </a:solidFill>
          </c:spPr>
          <c:cat>
            <c:strRef>
              <c:f>categories</c:f>
              <c:strCache>
                <c:ptCount val="5"/>
                <c:pt idx="0">
                  <c:v>2005-év</c:v>
                </c:pt>
                <c:pt idx="1">
                  <c:v>2006-év</c:v>
                </c:pt>
                <c:pt idx="2">
                  <c:v>2007-év</c:v>
                </c:pt>
                <c:pt idx="3">
                  <c:v>2008-év</c:v>
                </c:pt>
                <c:pt idx="4">
                  <c:v>2009-év</c:v>
                </c:pt>
              </c:strCache>
            </c:strRef>
          </c:cat>
          <c:val>
            <c:numRef>
              <c:f>2</c:f>
              <c:numCache>
                <c:formatCode>General</c:formatCode>
                <c:ptCount val="5"/>
                <c:pt idx="0">
                  <c:v>36158</c:v>
                </c:pt>
                <c:pt idx="1">
                  <c:v>25584</c:v>
                </c:pt>
                <c:pt idx="2">
                  <c:v>26523</c:v>
                </c:pt>
                <c:pt idx="3">
                  <c:v>26496</c:v>
                </c:pt>
                <c:pt idx="4">
                  <c:v>22042</c:v>
                </c:pt>
              </c:numCache>
            </c:numRef>
          </c:val>
        </c:ser>
        <c:shape val="cylinder"/>
        <c:gapWidth val="150"/>
        <c:axId val="67310922"/>
        <c:axId val="64940702"/>
        <c:axId val="0"/>
      </c:bar3DChart>
      <c:catAx>
        <c:axId val="67310922"/>
        <c:scaling>
          <c:orientation val="minMax"/>
        </c:scaling>
        <c:axPos val="b"/>
        <c:majorTickMark val="out"/>
        <c:minorTickMark val="none"/>
        <c:tickLblPos val="nextTo"/>
        <c:crossAx val="64940702"/>
        <c:crossesAt val="0"/>
        <c:lblAlgn val="ctr"/>
        <c:auto val="1"/>
        <c:lblOffset val="100"/>
        <c:spPr>
          <a:ln w="9360">
            <a:solidFill>
              <a:srgbClr val="666666"/>
            </a:solidFill>
            <a:round/>
          </a:ln>
        </c:spPr>
      </c:catAx>
      <c:valAx>
        <c:axId val="64940702"/>
        <c:scaling>
          <c:orientation val="minMax"/>
        </c:scaling>
        <c:axPos val="l"/>
        <c:majorGridlines>
          <c:spPr>
            <a:ln w="9360">
              <a:solidFill>
                <a:srgbClr val="666666"/>
              </a:solidFill>
              <a:round/>
            </a:ln>
          </c:spPr>
        </c:majorGridlines>
        <c:majorTickMark val="out"/>
        <c:minorTickMark val="none"/>
        <c:tickLblPos val="nextTo"/>
        <c:crossAx val="67310922"/>
        <c:crossesAt val="0"/>
        <c:spPr>
          <a:ln w="9360">
            <a:solidFill>
              <a:srgbClr val="666666"/>
            </a:solidFill>
            <a:round/>
          </a:ln>
        </c:spPr>
      </c:valAx>
      <c:spPr>
        <a:solidFill>
          <a:srgbClr val="b3eaf2"/>
        </a:solidFill>
      </c:spPr>
    </c:plotArea>
    <c:legend>
      <c:legendPos val="r"/>
      <c:spPr/>
    </c:legend>
    <c:plotVisOnly val="1"/>
  </c:chart>
  <c:spPr/>
</c:chartSpace>
</file>

<file path=ppt/charts/chart2.xml><?xml version="1.0" encoding="utf-8"?>
<c:chartSpace xmlns:a="http://schemas.openxmlformats.org/drawingml/2006/main" xmlns:c="http://schemas.openxmlformats.org/drawingml/2006/chart" xmlns:r="http://schemas.openxmlformats.org/officeDocument/2006/relationships">
  <c:lang val="en-US"/>
  <c:chart>
    <c:view3D>
      <c:rotX val="23"/>
      <c:rotY val="48"/>
      <c:perspective val="30"/>
      <c:rAngAx val="1"/>
    </c:view3D>
    <c:backWall>
      <c:spPr>
        <a:solidFill>
          <a:srgbClr val="ffff00"/>
        </a:solidFill>
      </c:spPr>
    </c:backWall>
    <c:floor>
      <c:spPr>
        <a:ln w="9360">
          <a:solidFill>
            <a:srgbClr val="666666"/>
          </a:solidFill>
          <a:round/>
        </a:ln>
      </c:spPr>
    </c:floor>
    <c:plotArea>
      <c:layout/>
      <c:bar3DChart>
        <c:barDir val="col"/>
        <c:grouping val="clustered"/>
        <c:ser>
          <c:idx val="0"/>
          <c:order val="0"/>
          <c:tx>
            <c:strRef>
              <c:f>label 1</c:f>
              <c:strCache>
                <c:ptCount val="1"/>
                <c:pt idx="0">
                  <c:v>összes vendéglátó-3186</c:v>
                </c:pt>
              </c:strCache>
            </c:strRef>
          </c:tx>
          <c:spPr>
            <a:solidFill>
              <a:srgbClr val="0f6fc6"/>
            </a:solidFill>
          </c:spPr>
          <c:cat>
            <c:strRef>
              <c:f>categories</c:f>
              <c:strCache>
                <c:ptCount val="3"/>
                <c:pt idx="0">
                  <c:v>Falusi szálláshelyek 2012-ben</c:v>
                </c:pt>
                <c:pt idx="1">
                  <c:v>Szolgáltatást igénybe vevők száma összesen-2012ben</c:v>
                </c:pt>
                <c:pt idx="2">
                  <c:v>vendégéjszakák száma összesen-2012-ben</c:v>
                </c:pt>
              </c:strCache>
            </c:strRef>
          </c:cat>
          <c:val>
            <c:numRef>
              <c:f>0</c:f>
              <c:numCache>
                <c:formatCode>General</c:formatCode>
                <c:ptCount val="3"/>
                <c:pt idx="0">
                  <c:v>3186</c:v>
                </c:pt>
                <c:pt idx="1">
                  <c:v>NaN</c:v>
                </c:pt>
                <c:pt idx="2">
                  <c:v>NaN</c:v>
                </c:pt>
              </c:numCache>
            </c:numRef>
          </c:val>
        </c:ser>
        <c:ser>
          <c:idx val="1"/>
          <c:order val="1"/>
          <c:tx>
            <c:strRef>
              <c:f>label 2</c:f>
              <c:strCache>
                <c:ptCount val="1"/>
                <c:pt idx="0">
                  <c:v>szobaszám-8864</c:v>
                </c:pt>
              </c:strCache>
            </c:strRef>
          </c:tx>
          <c:spPr>
            <a:solidFill>
              <a:srgbClr val="009dd9"/>
            </a:solidFill>
          </c:spPr>
          <c:cat>
            <c:strRef>
              <c:f>categories</c:f>
              <c:strCache>
                <c:ptCount val="3"/>
                <c:pt idx="0">
                  <c:v>Falusi szálláshelyek 2012-ben</c:v>
                </c:pt>
                <c:pt idx="1">
                  <c:v>Szolgáltatást igénybe vevők száma összesen-2012ben</c:v>
                </c:pt>
                <c:pt idx="2">
                  <c:v>vendégéjszakák száma összesen-2012-ben</c:v>
                </c:pt>
              </c:strCache>
            </c:strRef>
          </c:cat>
          <c:val>
            <c:numRef>
              <c:f>1</c:f>
              <c:numCache>
                <c:formatCode>General</c:formatCode>
                <c:ptCount val="3"/>
                <c:pt idx="0">
                  <c:v>8864</c:v>
                </c:pt>
                <c:pt idx="1">
                  <c:v>NaN</c:v>
                </c:pt>
                <c:pt idx="2">
                  <c:v>NaN</c:v>
                </c:pt>
              </c:numCache>
            </c:numRef>
          </c:val>
        </c:ser>
        <c:ser>
          <c:idx val="2"/>
          <c:order val="2"/>
          <c:tx>
            <c:strRef>
              <c:f>label 3</c:f>
              <c:strCache>
                <c:ptCount val="1"/>
                <c:pt idx="0">
                  <c:v>összes férőhely-22977</c:v>
                </c:pt>
              </c:strCache>
            </c:strRef>
          </c:tx>
          <c:spPr>
            <a:solidFill>
              <a:srgbClr val="0bd0d9"/>
            </a:solidFill>
          </c:spPr>
          <c:cat>
            <c:strRef>
              <c:f>categories</c:f>
              <c:strCache>
                <c:ptCount val="3"/>
                <c:pt idx="0">
                  <c:v>Falusi szálláshelyek 2012-ben</c:v>
                </c:pt>
                <c:pt idx="1">
                  <c:v>Szolgáltatást igénybe vevők száma összesen-2012ben</c:v>
                </c:pt>
                <c:pt idx="2">
                  <c:v>vendégéjszakák száma összesen-2012-ben</c:v>
                </c:pt>
              </c:strCache>
            </c:strRef>
          </c:cat>
          <c:val>
            <c:numRef>
              <c:f>2</c:f>
              <c:numCache>
                <c:formatCode>General</c:formatCode>
                <c:ptCount val="3"/>
                <c:pt idx="0">
                  <c:v>22977</c:v>
                </c:pt>
                <c:pt idx="1">
                  <c:v>NaN</c:v>
                </c:pt>
                <c:pt idx="2">
                  <c:v>NaN</c:v>
                </c:pt>
              </c:numCache>
            </c:numRef>
          </c:val>
        </c:ser>
        <c:ser>
          <c:idx val="3"/>
          <c:order val="3"/>
          <c:tx>
            <c:strRef>
              <c:f>label 4</c:f>
              <c:strCache>
                <c:ptCount val="1"/>
                <c:pt idx="0">
                  <c:v>2012-119312-fő-349150-vendégéjszaka</c:v>
                </c:pt>
              </c:strCache>
            </c:strRef>
          </c:tx>
          <c:spPr>
            <a:solidFill>
              <a:srgbClr val="10cf9b"/>
            </a:solidFill>
          </c:spPr>
          <c:cat>
            <c:strRef>
              <c:f>categories</c:f>
              <c:strCache>
                <c:ptCount val="3"/>
                <c:pt idx="0">
                  <c:v>Falusi szálláshelyek 2012-ben</c:v>
                </c:pt>
                <c:pt idx="1">
                  <c:v>Szolgáltatást igénybe vevők száma összesen-2012ben</c:v>
                </c:pt>
                <c:pt idx="2">
                  <c:v>vendégéjszakák száma összesen-2012-ben</c:v>
                </c:pt>
              </c:strCache>
            </c:strRef>
          </c:cat>
          <c:val>
            <c:numRef>
              <c:f>3</c:f>
              <c:numCache>
                <c:formatCode>General</c:formatCode>
                <c:ptCount val="3"/>
                <c:pt idx="0">
                  <c:v>11931</c:v>
                </c:pt>
                <c:pt idx="1">
                  <c:v>34915</c:v>
                </c:pt>
                <c:pt idx="2">
                  <c:v>NaN</c:v>
                </c:pt>
              </c:numCache>
            </c:numRef>
          </c:val>
        </c:ser>
        <c:shape val="pyramid"/>
        <c:gapWidth val="150"/>
        <c:axId val="32017701"/>
        <c:axId val="22340973"/>
        <c:axId val="0"/>
      </c:bar3DChart>
      <c:catAx>
        <c:axId val="32017701"/>
        <c:scaling>
          <c:orientation val="minMax"/>
        </c:scaling>
        <c:axPos val="b"/>
        <c:majorTickMark val="out"/>
        <c:minorTickMark val="none"/>
        <c:tickLblPos val="nextTo"/>
        <c:crossAx val="22340973"/>
        <c:crossesAt val="0"/>
        <c:lblAlgn val="ctr"/>
        <c:auto val="1"/>
        <c:lblOffset val="100"/>
        <c:spPr>
          <a:ln w="9360">
            <a:solidFill>
              <a:srgbClr val="666666"/>
            </a:solidFill>
            <a:round/>
          </a:ln>
        </c:spPr>
      </c:catAx>
      <c:valAx>
        <c:axId val="22340973"/>
        <c:scaling>
          <c:orientation val="minMax"/>
        </c:scaling>
        <c:axPos val="l"/>
        <c:majorGridlines>
          <c:spPr>
            <a:ln w="9360">
              <a:solidFill>
                <a:srgbClr val="666666"/>
              </a:solidFill>
              <a:round/>
            </a:ln>
          </c:spPr>
        </c:majorGridlines>
        <c:majorTickMark val="out"/>
        <c:minorTickMark val="none"/>
        <c:tickLblPos val="nextTo"/>
        <c:crossAx val="32017701"/>
        <c:crossesAt val="0"/>
        <c:spPr>
          <a:ln w="9360">
            <a:solidFill>
              <a:srgbClr val="666666"/>
            </a:solidFill>
            <a:round/>
          </a:ln>
        </c:spPr>
      </c:valAx>
      <c:spPr>
        <a:solidFill>
          <a:srgbClr val="ffff00"/>
        </a:solidFill>
      </c:spPr>
    </c:plotArea>
    <c:legend>
      <c:legendPos val="r"/>
      <c:spPr/>
    </c:legend>
    <c:plotVisOnly val="1"/>
  </c:chart>
  <c:spPr/>
</c:chartSpace>
</file>

<file path=ppt/charts/chart3.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b="1" sz="2160">
                <a:solidFill>
                  <a:srgbClr val="000000"/>
                </a:solidFill>
                <a:latin typeface="Constantia"/>
              </a:rPr>
              <a:t>szolgáltatók száma:7500-4200</a:t>
            </a:r>
          </a:p>
        </c:rich>
      </c:tx>
    </c:title>
    <c:view3D>
      <c:rotX val="20"/>
      <c:rotY val="30"/>
      <c:perspective val="30"/>
      <c:rAngAx val="0"/>
    </c:view3D>
    <c:backWall>
      <c:spPr/>
    </c:backWall>
    <c:floor>
      <c:spPr>
        <a:ln w="9360">
          <a:solidFill>
            <a:srgbClr val="666666"/>
          </a:solidFill>
          <a:round/>
        </a:ln>
      </c:spPr>
    </c:floor>
    <c:plotArea>
      <c:layout/>
      <c:area3DChart>
        <c:grouping val="standard"/>
        <c:ser>
          <c:idx val="0"/>
          <c:order val="0"/>
          <c:tx>
            <c:strRef>
              <c:f>label 1</c:f>
              <c:strCache>
                <c:ptCount val="1"/>
                <c:pt idx="0">
                  <c:v>szolgáltatók száma:7500-4200</c:v>
                </c:pt>
              </c:strCache>
            </c:strRef>
          </c:tx>
          <c:spPr>
            <a:solidFill>
              <a:srgbClr val="ff0000"/>
            </a:solidFill>
            <a:ln>
              <a:solidFill>
                <a:srgbClr val="0070c0"/>
              </a:solidFill>
            </a:ln>
          </c:spPr>
          <c:cat>
            <c:strRef>
              <c:f>categories</c:f>
              <c:strCache>
                <c:ptCount val="2"/>
                <c:pt idx="0">
                  <c:v>39661</c:v>
                </c:pt>
                <c:pt idx="1">
                  <c:v>41122</c:v>
                </c:pt>
              </c:strCache>
            </c:strRef>
          </c:cat>
          <c:val>
            <c:numRef>
              <c:f>0</c:f>
              <c:numCache>
                <c:formatCode>General</c:formatCode>
                <c:ptCount val="2"/>
                <c:pt idx="0">
                  <c:v>7500</c:v>
                </c:pt>
                <c:pt idx="1">
                  <c:v>4200</c:v>
                </c:pt>
              </c:numCache>
            </c:numRef>
          </c:val>
        </c:ser>
        <c:axId val="86836523"/>
        <c:axId val="36893735"/>
        <c:axId val="93207979"/>
      </c:area3DChart>
      <c:catAx>
        <c:axId val="86836523"/>
        <c:scaling>
          <c:orientation val="minMax"/>
        </c:scaling>
        <c:axPos val="b"/>
        <c:majorTickMark val="out"/>
        <c:minorTickMark val="none"/>
        <c:tickLblPos val="nextTo"/>
        <c:crossAx val="36893735"/>
        <c:crossesAt val="0"/>
        <c:lblAlgn val="ctr"/>
        <c:auto val="1"/>
        <c:lblOffset val="100"/>
        <c:spPr>
          <a:ln w="9360">
            <a:solidFill>
              <a:srgbClr val="666666"/>
            </a:solidFill>
            <a:round/>
          </a:ln>
        </c:spPr>
      </c:catAx>
      <c:valAx>
        <c:axId val="36893735"/>
        <c:scaling>
          <c:orientation val="minMax"/>
        </c:scaling>
        <c:axPos val="l"/>
        <c:majorGridlines>
          <c:spPr>
            <a:ln w="9360">
              <a:solidFill>
                <a:srgbClr val="666666"/>
              </a:solidFill>
              <a:round/>
            </a:ln>
          </c:spPr>
        </c:majorGridlines>
        <c:majorTickMark val="out"/>
        <c:minorTickMark val="none"/>
        <c:tickLblPos val="nextTo"/>
        <c:crossAx val="86836523"/>
        <c:crossesAt val="0"/>
        <c:spPr>
          <a:ln w="9360">
            <a:solidFill>
              <a:srgbClr val="666666"/>
            </a:solidFill>
            <a:round/>
          </a:ln>
        </c:spPr>
      </c:valAx>
      <c:catAx>
        <c:axId val="93207979"/>
        <c:scaling>
          <c:orientation val="minMax"/>
        </c:scaling>
        <c:axPos val="b"/>
        <c:majorTickMark val="out"/>
        <c:minorTickMark val="none"/>
        <c:tickLblPos val="nextTo"/>
        <c:crossAx val="36893735"/>
        <c:crossesAt val="0"/>
        <c:lblAlgn val="ctr"/>
        <c:auto val="1"/>
        <c:lblOffset val="100"/>
        <c:spPr>
          <a:ln w="9360">
            <a:solidFill>
              <a:srgbClr val="666666"/>
            </a:solidFill>
            <a:round/>
          </a:ln>
        </c:spPr>
      </c:catAx>
      <c:spPr/>
    </c:plotArea>
    <c:legend>
      <c:legendPos val="r"/>
      <c:spPr/>
    </c:legend>
    <c:plotVisOnly val="1"/>
  </c:chart>
  <c:spPr/>
</c:chartSpace>
</file>

<file path=ppt/charts/chart4.xml><?xml version="1.0" encoding="utf-8"?>
<c:chartSpace xmlns:a="http://schemas.openxmlformats.org/drawingml/2006/main" xmlns:c="http://schemas.openxmlformats.org/drawingml/2006/chart" xmlns:r="http://schemas.openxmlformats.org/officeDocument/2006/relationships">
  <c:lang val="en-US"/>
  <c:chart>
    <c:title>
      <c:layout/>
      <c:tx>
        <c:rich>
          <a:bodyPr/>
          <a:lstStyle/>
          <a:p>
            <a:pPr>
              <a:defRPr/>
            </a:pPr>
            <a:r>
              <a:rPr b="1" sz="2160">
                <a:solidFill>
                  <a:srgbClr val="000000"/>
                </a:solidFill>
                <a:latin typeface="Constantia"/>
              </a:rPr>
              <a:t>vendégéjszakák száma</a:t>
            </a:r>
          </a:p>
        </c:rich>
      </c:tx>
    </c:title>
    <c:view3D>
      <c:rotX val="310"/>
      <c:rotY val="0"/>
      <c:perspective val="30"/>
      <c:rAngAx val="0"/>
    </c:view3D>
    <c:backWall>
      <c:spPr>
        <a:solidFill>
          <a:srgbClr val="d9d9d9"/>
        </a:solidFill>
      </c:spPr>
    </c:backWall>
    <c:floor>
      <c:spPr>
        <a:solidFill>
          <a:srgbClr val="d9d9d9"/>
        </a:solidFill>
      </c:spPr>
    </c:floor>
    <c:plotArea>
      <c:layout/>
      <c:pie3DChart>
        <c:varyColors val="1"/>
        <c:ser>
          <c:idx val="0"/>
          <c:order val="0"/>
          <c:tx>
            <c:strRef>
              <c:f>label 1</c:f>
              <c:strCache>
                <c:ptCount val="1"/>
                <c:pt idx="0">
                  <c:v>vendégélyszakák száma</c:v>
                </c:pt>
              </c:strCache>
            </c:strRef>
          </c:tx>
          <c:spPr>
            <a:solidFill>
              <a:srgbClr val="0f6fc6"/>
            </a:solidFill>
          </c:spPr>
          <c:explosion val="25"/>
          <c:dPt>
            <c:idx val="0"/>
            <c:spPr>
              <a:solidFill>
                <a:srgbClr val="0f6fc6"/>
              </a:solidFill>
            </c:spPr>
          </c:dPt>
          <c:dPt>
            <c:idx val="1"/>
            <c:spPr>
              <a:solidFill>
                <a:srgbClr val="009dd9"/>
              </a:solidFill>
            </c:spPr>
          </c:dPt>
          <c:dPt>
            <c:idx val="2"/>
            <c:spPr>
              <a:solidFill>
                <a:srgbClr val="0bd0d9"/>
              </a:solidFill>
            </c:spPr>
          </c:dPt>
          <c:dPt>
            <c:idx val="3"/>
            <c:spPr>
              <a:solidFill>
                <a:srgbClr val="10cf9b"/>
              </a:solidFill>
            </c:spPr>
          </c:dPt>
          <c:cat>
            <c:strRef>
              <c:f>categories</c:f>
              <c:strCache>
                <c:ptCount val="4"/>
                <c:pt idx="0">
                  <c:v>2008.800.000-vengégéjszaka</c:v>
                </c:pt>
                <c:pt idx="1">
                  <c:v>2011.400.000-vendégéjszaka</c:v>
                </c:pt>
                <c:pt idx="2">
                  <c:v>2009.Dél-Dunántúl-100.000-vendégéjszaka</c:v>
                </c:pt>
                <c:pt idx="3">
                  <c:v>2012.Dél-Dunántúl-27.000-vendégéjszaka</c:v>
                </c:pt>
              </c:strCache>
            </c:strRef>
          </c:cat>
          <c:val>
            <c:numRef>
              <c:f>0</c:f>
              <c:numCache>
                <c:formatCode>General</c:formatCode>
                <c:ptCount val="4"/>
                <c:pt idx="0">
                  <c:v>800000</c:v>
                </c:pt>
                <c:pt idx="1">
                  <c:v>400000</c:v>
                </c:pt>
                <c:pt idx="2">
                  <c:v>100000</c:v>
                </c:pt>
                <c:pt idx="3">
                  <c:v>27000</c:v>
                </c:pt>
              </c:numCache>
            </c:numRef>
          </c:val>
        </c:ser>
        <c:firstSliceAng val="0"/>
      </c:pie3DChart>
      <c:spPr>
        <a:solidFill>
          <a:srgbClr val="d9d9d9"/>
        </a:solidFill>
      </c:spPr>
    </c:plotArea>
    <c:legend>
      <c:legendPos val="r"/>
      <c:spPr/>
    </c:legend>
    <c:plotVisOnly val="1"/>
  </c:chart>
  <c:spPr/>
</c:chartSpace>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PlaceHolder 1"/>
          <p:cNvSpPr>
            <a:spLocks noGrp="1"/>
          </p:cNvSpPr>
          <p:nvPr>
            <p:ph type="body"/>
          </p:nvPr>
        </p:nvSpPr>
        <p:spPr>
          <a:xfrm>
            <a:off x="756000" y="5078520"/>
            <a:ext cx="6047640" cy="4811040"/>
          </a:xfrm>
          <a:prstGeom prst="rect">
            <a:avLst/>
          </a:prstGeom>
        </p:spPr>
        <p:txBody>
          <a:bodyPr bIns="0" lIns="0" rIns="0" tIns="0" wrap="none"/>
          <a:p>
            <a:r>
              <a:rPr lang="hu-HU"/>
              <a:t>A jegyzetformátum szerkesztéséhez kattintson ide</a:t>
            </a:r>
            <a:endParaRPr/>
          </a:p>
        </p:txBody>
      </p:sp>
      <p:sp>
        <p:nvSpPr>
          <p:cNvPr id="252" name="PlaceHolder 2"/>
          <p:cNvSpPr>
            <a:spLocks noGrp="1"/>
          </p:cNvSpPr>
          <p:nvPr>
            <p:ph type="hdr"/>
          </p:nvPr>
        </p:nvSpPr>
        <p:spPr>
          <a:xfrm>
            <a:off x="0" y="0"/>
            <a:ext cx="3280320" cy="534240"/>
          </a:xfrm>
          <a:prstGeom prst="rect">
            <a:avLst/>
          </a:prstGeom>
        </p:spPr>
        <p:txBody>
          <a:bodyPr bIns="0" lIns="0" rIns="0" tIns="0" wrap="none"/>
          <a:p>
            <a:r>
              <a:rPr lang="hu-HU"/>
              <a:t>&lt;élőfej&gt;</a:t>
            </a:r>
            <a:endParaRPr/>
          </a:p>
        </p:txBody>
      </p:sp>
      <p:sp>
        <p:nvSpPr>
          <p:cNvPr id="253" name="PlaceHolder 3"/>
          <p:cNvSpPr>
            <a:spLocks noGrp="1"/>
          </p:cNvSpPr>
          <p:nvPr>
            <p:ph type="dt"/>
          </p:nvPr>
        </p:nvSpPr>
        <p:spPr>
          <a:xfrm>
            <a:off x="4279320" y="0"/>
            <a:ext cx="3280320" cy="534240"/>
          </a:xfrm>
          <a:prstGeom prst="rect">
            <a:avLst/>
          </a:prstGeom>
        </p:spPr>
        <p:txBody>
          <a:bodyPr bIns="0" lIns="0" rIns="0" tIns="0" wrap="none"/>
          <a:p>
            <a:pPr algn="r"/>
            <a:r>
              <a:rPr lang="hu-HU"/>
              <a:t>&lt;dátum/idő&gt;</a:t>
            </a:r>
            <a:endParaRPr/>
          </a:p>
        </p:txBody>
      </p:sp>
      <p:sp>
        <p:nvSpPr>
          <p:cNvPr id="254" name="PlaceHolder 4"/>
          <p:cNvSpPr>
            <a:spLocks noGrp="1"/>
          </p:cNvSpPr>
          <p:nvPr>
            <p:ph type="ftr"/>
          </p:nvPr>
        </p:nvSpPr>
        <p:spPr>
          <a:xfrm>
            <a:off x="0" y="10157400"/>
            <a:ext cx="3280320" cy="534240"/>
          </a:xfrm>
          <a:prstGeom prst="rect">
            <a:avLst/>
          </a:prstGeom>
        </p:spPr>
        <p:txBody>
          <a:bodyPr anchor="b" bIns="0" lIns="0" rIns="0" tIns="0" wrap="none"/>
          <a:p>
            <a:r>
              <a:rPr lang="hu-HU"/>
              <a:t>&lt;élőláb&gt;</a:t>
            </a:r>
            <a:endParaRPr/>
          </a:p>
        </p:txBody>
      </p:sp>
      <p:sp>
        <p:nvSpPr>
          <p:cNvPr id="255" name="PlaceHolder 5"/>
          <p:cNvSpPr>
            <a:spLocks noGrp="1"/>
          </p:cNvSpPr>
          <p:nvPr>
            <p:ph type="sldNum"/>
          </p:nvPr>
        </p:nvSpPr>
        <p:spPr>
          <a:xfrm>
            <a:off x="4279320" y="10157400"/>
            <a:ext cx="3280320" cy="534240"/>
          </a:xfrm>
          <a:prstGeom prst="rect">
            <a:avLst/>
          </a:prstGeom>
        </p:spPr>
        <p:txBody>
          <a:bodyPr anchor="b" bIns="0" lIns="0" rIns="0" tIns="0" wrap="none"/>
          <a:p>
            <a:pPr algn="r"/>
            <a:fld id="{C1415161-D1F1-4141-81C1-2141C1810161}" type="slidenum">
              <a:rPr lang="hu-HU"/>
              <a:t>&lt;szám&gt;</a:t>
            </a:fld>
            <a:endParaRPr/>
          </a:p>
        </p:txBody>
      </p:sp>
    </p:spTree>
  </p:cSld>
  <p:clrMap accent1="accent1" accent2="accent2" accent3="accent3" accent4="accent4" accent5="accent5" accent6="accent6" bg1="lt1" bg2="lt2" folHlink="folHlink" hlink="hlink" tx1="dk1" tx2="dk2"/>
</p:notesMaster>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47" name="TextShape 2"/>
          <p:cNvSpPr txBox="1"/>
          <p:nvPr/>
        </p:nvSpPr>
        <p:spPr>
          <a:xfrm>
            <a:off x="0" y="0"/>
            <a:ext cx="-11796840" cy="-11796840"/>
          </a:xfrm>
          <a:prstGeom prst="rect">
            <a:avLst/>
          </a:prstGeom>
        </p:spPr>
        <p:txBody>
          <a:bodyPr bIns="45000" lIns="90000" rIns="90000" tIns="45000"/>
          <a:p>
            <a:pPr>
              <a:lnSpc>
                <a:spcPct val="100000"/>
              </a:lnSpc>
            </a:pPr>
            <a:fld id="{E11131E1-81C1-4181-B161-E1D16121D151}" type="slidenum">
              <a:rPr lang="hu-HU">
                <a:solidFill>
                  <a:srgbClr val="000000"/>
                </a:solidFill>
                <a:latin typeface="+mn-lt"/>
                <a:ea typeface="+mn-ea"/>
              </a:rPr>
              <a:t>&lt;szám&gt;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49" name="TextShape 2"/>
          <p:cNvSpPr txBox="1"/>
          <p:nvPr/>
        </p:nvSpPr>
        <p:spPr>
          <a:xfrm>
            <a:off x="0" y="0"/>
            <a:ext cx="-11796840" cy="-11796840"/>
          </a:xfrm>
          <a:prstGeom prst="rect">
            <a:avLst/>
          </a:prstGeom>
        </p:spPr>
        <p:txBody>
          <a:bodyPr bIns="45000" lIns="90000" rIns="90000" tIns="45000"/>
          <a:p>
            <a:pPr>
              <a:lnSpc>
                <a:spcPct val="100000"/>
              </a:lnSpc>
            </a:pPr>
            <a:fld id="{B1C10101-6111-4181-B141-D10111814101}" type="slidenum">
              <a:rPr lang="hu-HU">
                <a:solidFill>
                  <a:srgbClr val="000000"/>
                </a:solidFill>
                <a:latin typeface="+mn-lt"/>
                <a:ea typeface="+mn-ea"/>
              </a:rPr>
              <a:t>&lt;szám&gt;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51" name="TextShape 2"/>
          <p:cNvSpPr txBox="1"/>
          <p:nvPr/>
        </p:nvSpPr>
        <p:spPr>
          <a:xfrm>
            <a:off x="0" y="0"/>
            <a:ext cx="-11796840" cy="-11796840"/>
          </a:xfrm>
          <a:prstGeom prst="rect">
            <a:avLst/>
          </a:prstGeom>
        </p:spPr>
        <p:txBody>
          <a:bodyPr bIns="45000" lIns="90000" rIns="90000" tIns="45000"/>
          <a:p>
            <a:pPr>
              <a:lnSpc>
                <a:spcPct val="100000"/>
              </a:lnSpc>
            </a:pPr>
            <a:fld id="{71B151F1-A1E1-41E1-9131-01D19111E111}" type="slidenum">
              <a:rPr lang="hu-HU">
                <a:solidFill>
                  <a:srgbClr val="000000"/>
                </a:solidFill>
                <a:latin typeface="+mn-lt"/>
                <a:ea typeface="+mn-ea"/>
              </a:rPr>
              <a:t>&lt;szám&gt;</a:t>
            </a:fld>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53" name="TextShape 2"/>
          <p:cNvSpPr txBox="1"/>
          <p:nvPr/>
        </p:nvSpPr>
        <p:spPr>
          <a:xfrm>
            <a:off x="0" y="0"/>
            <a:ext cx="-11796840" cy="-11796840"/>
          </a:xfrm>
          <a:prstGeom prst="rect">
            <a:avLst/>
          </a:prstGeom>
        </p:spPr>
        <p:txBody>
          <a:bodyPr bIns="45000" lIns="90000" rIns="90000" tIns="45000"/>
          <a:p>
            <a:pPr>
              <a:lnSpc>
                <a:spcPct val="100000"/>
              </a:lnSpc>
            </a:pPr>
            <a:fld id="{11614121-E151-4171-91D1-C1C101F14191}" type="slidenum">
              <a:rPr lang="hu-HU">
                <a:solidFill>
                  <a:srgbClr val="000000"/>
                </a:solidFill>
                <a:latin typeface="+mn-lt"/>
                <a:ea typeface="+mn-ea"/>
              </a:rPr>
              <a:t>&lt;szám&gt;</a:t>
            </a:fld>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55" name="TextShape 2"/>
          <p:cNvSpPr txBox="1"/>
          <p:nvPr/>
        </p:nvSpPr>
        <p:spPr>
          <a:xfrm>
            <a:off x="0" y="0"/>
            <a:ext cx="-11796840" cy="-11796840"/>
          </a:xfrm>
          <a:prstGeom prst="rect">
            <a:avLst/>
          </a:prstGeom>
        </p:spPr>
        <p:txBody>
          <a:bodyPr bIns="45000" lIns="90000" rIns="90000" tIns="45000"/>
          <a:p>
            <a:pPr>
              <a:lnSpc>
                <a:spcPct val="100000"/>
              </a:lnSpc>
            </a:pPr>
            <a:fld id="{51D14121-81B1-41B1-B191-A1D191F1E101}" type="slidenum">
              <a:rPr lang="hu-HU">
                <a:solidFill>
                  <a:srgbClr val="000000"/>
                </a:solidFill>
                <a:latin typeface="+mn-lt"/>
                <a:ea typeface="+mn-ea"/>
              </a:rPr>
              <a:t>&lt;szám&gt;</a:t>
            </a:fld>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0" y="0"/>
            <a:ext cx="-11796840" cy="-11796840"/>
          </a:xfrm>
          <a:prstGeom prst="rect">
            <a:avLst/>
          </a:prstGeom>
        </p:spPr>
        <p:txBody>
          <a:bodyPr bIns="45000" lIns="90000" rIns="90000" tIns="45000"/>
          <a:p>
            <a:r>
              <a:rPr b="1" lang="hu-HU" sz="1200">
                <a:latin typeface="Arial"/>
              </a:rPr>
              <a:t>Szállástípus</a:t>
            </a:r>
            <a:r>
              <a:rPr lang="hu-HU" sz="1200">
                <a:latin typeface="Arial"/>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2010. év</a:t>
            </a:r>
            <a:r>
              <a:rPr lang="hu-HU" sz="1200">
                <a:latin typeface="Arial Unicode MS"/>
              </a:rPr>
              <a:t> </a:t>
            </a:r>
            <a:r>
              <a:rPr b="1" lang="hu-HU" sz="1200">
                <a:latin typeface="Arial Unicode MS"/>
              </a:rPr>
              <a:t>2011. év</a:t>
            </a:r>
            <a:r>
              <a:rPr lang="hu-HU" sz="1200">
                <a:latin typeface="Arial Unicode MS"/>
              </a:rPr>
              <a:t> </a:t>
            </a:r>
            <a:r>
              <a:rPr b="1" lang="hu-HU" sz="1200">
                <a:latin typeface="Arial Unicode MS"/>
              </a:rPr>
              <a:t>2012. év</a:t>
            </a:r>
            <a:r>
              <a:rPr lang="hu-HU" sz="1200">
                <a:latin typeface="Arial Unicode MS"/>
              </a:rPr>
              <a:t> </a:t>
            </a:r>
            <a:r>
              <a:rPr b="1" lang="hu-HU" sz="1200">
                <a:latin typeface="Arial Unicode MS"/>
              </a:rPr>
              <a:t>2013. év</a:t>
            </a:r>
            <a:r>
              <a:rPr lang="hu-HU" sz="1200">
                <a:latin typeface="Arial Unicode MS"/>
              </a:rPr>
              <a:t> </a:t>
            </a:r>
            <a:r>
              <a:rPr b="1" lang="hu-HU" sz="1200">
                <a:latin typeface="Arial Unicode MS"/>
              </a:rPr>
              <a:t>Egyéb szállásadás</a:t>
            </a:r>
            <a:r>
              <a:rPr lang="hu-HU" sz="1200">
                <a:latin typeface="Arial Unicode MS"/>
              </a:rPr>
              <a:t> </a:t>
            </a:r>
            <a:r>
              <a:rPr lang="hu-HU" sz="1200">
                <a:latin typeface="Arial"/>
              </a:rPr>
              <a:t>1666 1706 1732 2257 2797 2802 2743 2800 2291 2283 2239 2148 933 853 801 816 1313 1375 1424 1477 1064 1068 1065 1037 22424 21291 20715 20035 3537 3474 3335 2972 2282 2277 2195 2094 </a:t>
            </a:r>
            <a:r>
              <a:rPr b="1" lang="hu-HU" sz="1200">
                <a:latin typeface="Arial Unicode MS"/>
              </a:rPr>
              <a:t>Ebből: falusi szállásadás</a:t>
            </a:r>
            <a:r>
              <a:rPr lang="hu-HU" sz="1200">
                <a:latin typeface="Arial Unicode MS"/>
              </a:rPr>
              <a:t> </a:t>
            </a:r>
            <a:r>
              <a:rPr lang="hu-HU" sz="1200">
                <a:latin typeface="Arial"/>
              </a:rPr>
              <a:t>213 207 186 173 1251 1239 999 933 235 235 218 241 393 308 186 70 300 287 196 200 317 323 306 293         509 439 405 417 758 759 690 623 </a:t>
            </a:r>
            <a:endParaRPr/>
          </a:p>
        </p:txBody>
      </p:sp>
      <p:sp>
        <p:nvSpPr>
          <p:cNvPr id="357" name="TextShape 2"/>
          <p:cNvSpPr txBox="1"/>
          <p:nvPr/>
        </p:nvSpPr>
        <p:spPr>
          <a:xfrm>
            <a:off x="0" y="0"/>
            <a:ext cx="-11796840" cy="-11796840"/>
          </a:xfrm>
          <a:prstGeom prst="rect">
            <a:avLst/>
          </a:prstGeom>
        </p:spPr>
        <p:txBody>
          <a:bodyPr bIns="45000" lIns="90000" rIns="90000" tIns="45000"/>
          <a:p>
            <a:pPr>
              <a:lnSpc>
                <a:spcPct val="100000"/>
              </a:lnSpc>
            </a:pPr>
            <a:fld id="{019151F1-4121-4191-9181-01A151519171}" type="slidenum">
              <a:rPr lang="hu-HU">
                <a:solidFill>
                  <a:srgbClr val="000000"/>
                </a:solidFill>
                <a:latin typeface="+mn-lt"/>
                <a:ea typeface="+mn-ea"/>
              </a:rPr>
              <a:t>&lt;szám&gt;</a:t>
            </a:fld>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0" y="0"/>
            <a:ext cx="-11796840" cy="-11796840"/>
          </a:xfrm>
          <a:prstGeom prst="rect">
            <a:avLst/>
          </a:prstGeom>
        </p:spPr>
        <p:txBody>
          <a:bodyPr bIns="45000" lIns="90000" rIns="90000" tIns="45000"/>
          <a:p>
            <a:r>
              <a:rPr lang="hu-HU"/>
              <a:t>Idegenforgalmi régiók</a:t>
            </a:r>
            <a:r>
              <a:rPr lang="hu-HU"/>
              <a:t>	</a:t>
            </a:r>
            <a:r>
              <a:rPr lang="hu-HU"/>
              <a:t>2010. év</a:t>
            </a:r>
            <a:r>
              <a:rPr lang="hu-HU"/>
              <a:t>	</a:t>
            </a:r>
            <a:r>
              <a:rPr lang="hu-HU"/>
              <a:t>2011. év</a:t>
            </a:r>
            <a:r>
              <a:rPr lang="hu-HU"/>
              <a:t>	</a:t>
            </a:r>
            <a:r>
              <a:rPr lang="hu-HU"/>
              <a:t>2012. év</a:t>
            </a:r>
            <a:r>
              <a:rPr lang="hu-HU"/>
              <a:t>	</a:t>
            </a:r>
            <a:r>
              <a:rPr lang="hu-HU"/>
              <a:t>2013. év</a:t>
            </a:r>
            <a:endParaRPr/>
          </a:p>
          <a:p>
            <a:r>
              <a:rPr lang="hu-HU"/>
              <a:t>Budapest-Közép-Dunavidéki Régió</a:t>
            </a:r>
            <a:r>
              <a:rPr lang="hu-HU"/>
              <a:t>	</a:t>
            </a:r>
            <a:r>
              <a:rPr lang="hu-HU"/>
              <a:t>35550</a:t>
            </a:r>
            <a:r>
              <a:rPr lang="hu-HU"/>
              <a:t>	</a:t>
            </a:r>
            <a:r>
              <a:rPr lang="hu-HU"/>
              <a:t>31444</a:t>
            </a:r>
            <a:r>
              <a:rPr lang="hu-HU"/>
              <a:t>	</a:t>
            </a:r>
            <a:r>
              <a:rPr lang="hu-HU"/>
              <a:t>28842</a:t>
            </a:r>
            <a:r>
              <a:rPr lang="hu-HU"/>
              <a:t>	</a:t>
            </a:r>
            <a:r>
              <a:rPr lang="hu-HU"/>
              <a:t>25237</a:t>
            </a:r>
            <a:endParaRPr/>
          </a:p>
          <a:p>
            <a:r>
              <a:rPr lang="hu-HU"/>
              <a:t>Észak-Magyarországi Régió</a:t>
            </a:r>
            <a:r>
              <a:rPr lang="hu-HU"/>
              <a:t>	</a:t>
            </a:r>
            <a:r>
              <a:rPr lang="hu-HU"/>
              <a:t>117476</a:t>
            </a:r>
            <a:r>
              <a:rPr lang="hu-HU"/>
              <a:t>	</a:t>
            </a:r>
            <a:r>
              <a:rPr lang="hu-HU"/>
              <a:t>144375</a:t>
            </a:r>
            <a:r>
              <a:rPr lang="hu-HU"/>
              <a:t>	</a:t>
            </a:r>
            <a:r>
              <a:rPr lang="hu-HU"/>
              <a:t>108490</a:t>
            </a:r>
            <a:r>
              <a:rPr lang="hu-HU"/>
              <a:t>	</a:t>
            </a:r>
            <a:r>
              <a:rPr lang="hu-HU"/>
              <a:t>100466</a:t>
            </a:r>
            <a:endParaRPr/>
          </a:p>
          <a:p>
            <a:r>
              <a:rPr lang="hu-HU"/>
              <a:t>Észak-Alföldi Régió</a:t>
            </a:r>
            <a:r>
              <a:rPr lang="hu-HU"/>
              <a:t>	</a:t>
            </a:r>
            <a:r>
              <a:rPr lang="hu-HU"/>
              <a:t>21663</a:t>
            </a:r>
            <a:r>
              <a:rPr lang="hu-HU"/>
              <a:t>	</a:t>
            </a:r>
            <a:r>
              <a:rPr lang="hu-HU"/>
              <a:t>19198</a:t>
            </a:r>
            <a:r>
              <a:rPr lang="hu-HU"/>
              <a:t>	</a:t>
            </a:r>
            <a:r>
              <a:rPr lang="hu-HU"/>
              <a:t>17351</a:t>
            </a:r>
            <a:r>
              <a:rPr lang="hu-HU"/>
              <a:t>	</a:t>
            </a:r>
            <a:r>
              <a:rPr lang="hu-HU"/>
              <a:t>23525</a:t>
            </a:r>
            <a:endParaRPr/>
          </a:p>
          <a:p>
            <a:r>
              <a:rPr lang="hu-HU"/>
              <a:t>Tisza-tavi Régió</a:t>
            </a:r>
            <a:r>
              <a:rPr lang="hu-HU"/>
              <a:t>	</a:t>
            </a:r>
            <a:r>
              <a:rPr lang="hu-HU"/>
              <a:t>43089</a:t>
            </a:r>
            <a:r>
              <a:rPr lang="hu-HU"/>
              <a:t>	</a:t>
            </a:r>
            <a:r>
              <a:rPr lang="hu-HU"/>
              <a:t>27170</a:t>
            </a:r>
            <a:r>
              <a:rPr lang="hu-HU"/>
              <a:t>	</a:t>
            </a:r>
            <a:r>
              <a:rPr lang="hu-HU"/>
              <a:t>14728</a:t>
            </a:r>
            <a:r>
              <a:rPr lang="hu-HU"/>
              <a:t>	</a:t>
            </a:r>
            <a:r>
              <a:rPr lang="hu-HU"/>
              <a:t>2553</a:t>
            </a:r>
            <a:endParaRPr/>
          </a:p>
          <a:p>
            <a:r>
              <a:rPr lang="hu-HU"/>
              <a:t>Dél-Alföldi Régió</a:t>
            </a:r>
            <a:r>
              <a:rPr lang="hu-HU"/>
              <a:t>	</a:t>
            </a:r>
            <a:r>
              <a:rPr lang="hu-HU"/>
              <a:t>27015</a:t>
            </a:r>
            <a:r>
              <a:rPr lang="hu-HU"/>
              <a:t>	</a:t>
            </a:r>
            <a:r>
              <a:rPr lang="hu-HU"/>
              <a:t>30727</a:t>
            </a:r>
            <a:r>
              <a:rPr lang="hu-HU"/>
              <a:t>	</a:t>
            </a:r>
            <a:r>
              <a:rPr lang="hu-HU"/>
              <a:t>12396</a:t>
            </a:r>
            <a:r>
              <a:rPr lang="hu-HU"/>
              <a:t>	</a:t>
            </a:r>
            <a:r>
              <a:rPr lang="hu-HU"/>
              <a:t>17941</a:t>
            </a:r>
            <a:endParaRPr/>
          </a:p>
          <a:p>
            <a:r>
              <a:rPr lang="hu-HU"/>
              <a:t>Közép-Dunántúli Régió</a:t>
            </a:r>
            <a:r>
              <a:rPr lang="hu-HU"/>
              <a:t>	</a:t>
            </a:r>
            <a:r>
              <a:rPr lang="hu-HU"/>
              <a:t>39046</a:t>
            </a:r>
            <a:r>
              <a:rPr lang="hu-HU"/>
              <a:t>	</a:t>
            </a:r>
            <a:r>
              <a:rPr lang="hu-HU"/>
              <a:t>43266</a:t>
            </a:r>
            <a:r>
              <a:rPr lang="hu-HU"/>
              <a:t>	</a:t>
            </a:r>
            <a:r>
              <a:rPr lang="hu-HU"/>
              <a:t>50703</a:t>
            </a:r>
            <a:r>
              <a:rPr lang="hu-HU"/>
              <a:t>	</a:t>
            </a:r>
            <a:r>
              <a:rPr lang="hu-HU"/>
              <a:t>47406</a:t>
            </a:r>
            <a:endParaRPr/>
          </a:p>
          <a:p>
            <a:r>
              <a:rPr lang="hu-HU"/>
              <a:t>Balatoni Régió</a:t>
            </a:r>
            <a:r>
              <a:rPr lang="hu-HU"/>
              <a:t>	</a:t>
            </a:r>
            <a:r>
              <a:rPr lang="hu-HU"/>
              <a:t>0</a:t>
            </a:r>
            <a:r>
              <a:rPr lang="hu-HU"/>
              <a:t>	</a:t>
            </a:r>
            <a:r>
              <a:rPr lang="hu-HU"/>
              <a:t>0</a:t>
            </a:r>
            <a:r>
              <a:rPr lang="hu-HU"/>
              <a:t>	</a:t>
            </a:r>
            <a:r>
              <a:rPr lang="hu-HU"/>
              <a:t>	</a:t>
            </a:r>
            <a:endParaRPr/>
          </a:p>
          <a:p>
            <a:r>
              <a:rPr lang="hu-HU"/>
              <a:t>Dél-Dunántúli Régió</a:t>
            </a:r>
            <a:r>
              <a:rPr lang="hu-HU"/>
              <a:t>	</a:t>
            </a:r>
            <a:r>
              <a:rPr lang="hu-HU"/>
              <a:t>45063</a:t>
            </a:r>
            <a:r>
              <a:rPr lang="hu-HU"/>
              <a:t>	</a:t>
            </a:r>
            <a:r>
              <a:rPr lang="hu-HU"/>
              <a:t>33892</a:t>
            </a:r>
            <a:r>
              <a:rPr lang="hu-HU"/>
              <a:t>	</a:t>
            </a:r>
            <a:r>
              <a:rPr lang="hu-HU"/>
              <a:t>33846</a:t>
            </a:r>
            <a:r>
              <a:rPr lang="hu-HU"/>
              <a:t>	</a:t>
            </a:r>
            <a:r>
              <a:rPr lang="hu-HU"/>
              <a:t>36553</a:t>
            </a:r>
            <a:endParaRPr/>
          </a:p>
          <a:p>
            <a:r>
              <a:rPr lang="hu-HU"/>
              <a:t>Nyugat-Dunántúli Régió</a:t>
            </a:r>
            <a:r>
              <a:rPr lang="hu-HU"/>
              <a:t>	</a:t>
            </a:r>
            <a:r>
              <a:rPr lang="hu-HU"/>
              <a:t>86982</a:t>
            </a:r>
            <a:r>
              <a:rPr lang="hu-HU"/>
              <a:t>	</a:t>
            </a:r>
            <a:r>
              <a:rPr lang="hu-HU"/>
              <a:t>91410</a:t>
            </a:r>
            <a:r>
              <a:rPr lang="hu-HU"/>
              <a:t>	</a:t>
            </a:r>
            <a:r>
              <a:rPr lang="hu-HU"/>
              <a:t>82794</a:t>
            </a:r>
            <a:r>
              <a:rPr lang="hu-HU"/>
              <a:t>	</a:t>
            </a:r>
            <a:r>
              <a:rPr lang="hu-HU"/>
              <a:t>75474</a:t>
            </a:r>
            <a:endParaRPr/>
          </a:p>
          <a:p>
            <a:endParaRPr/>
          </a:p>
          <a:p>
            <a:endParaRPr/>
          </a:p>
        </p:txBody>
      </p:sp>
      <p:sp>
        <p:nvSpPr>
          <p:cNvPr id="359" name="TextShape 2"/>
          <p:cNvSpPr txBox="1"/>
          <p:nvPr/>
        </p:nvSpPr>
        <p:spPr>
          <a:xfrm>
            <a:off x="0" y="0"/>
            <a:ext cx="-11796840" cy="-11796840"/>
          </a:xfrm>
          <a:prstGeom prst="rect">
            <a:avLst/>
          </a:prstGeom>
        </p:spPr>
        <p:txBody>
          <a:bodyPr bIns="45000" lIns="90000" rIns="90000" tIns="45000"/>
          <a:p>
            <a:pPr>
              <a:lnSpc>
                <a:spcPct val="100000"/>
              </a:lnSpc>
            </a:pPr>
            <a:fld id="{A1912101-21F1-4101-A101-2181B1214101}" type="slidenum">
              <a:rPr lang="hu-HU">
                <a:solidFill>
                  <a:srgbClr val="000000"/>
                </a:solidFill>
                <a:latin typeface="+mn-lt"/>
                <a:ea typeface="+mn-ea"/>
              </a:rPr>
              <a:t>&lt;szám&gt;</a:t>
            </a:fld>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0" y="0"/>
            <a:ext cx="-11796840" cy="-11796840"/>
          </a:xfrm>
          <a:prstGeom prst="rect">
            <a:avLst/>
          </a:prstGeom>
        </p:spPr>
        <p:txBody>
          <a:bodyPr bIns="45000" lIns="90000" rIns="90000" tIns="45000"/>
          <a:p>
            <a:r>
              <a:rPr lang="hu-HU"/>
              <a:t>Idegenforgalmi régiók</a:t>
            </a:r>
            <a:r>
              <a:rPr lang="hu-HU"/>
              <a:t>	</a:t>
            </a:r>
            <a:r>
              <a:rPr lang="hu-HU"/>
              <a:t>2010. év</a:t>
            </a:r>
            <a:r>
              <a:rPr lang="hu-HU"/>
              <a:t>	</a:t>
            </a:r>
            <a:r>
              <a:rPr lang="hu-HU"/>
              <a:t>2011. év</a:t>
            </a:r>
            <a:r>
              <a:rPr lang="hu-HU"/>
              <a:t>	</a:t>
            </a:r>
            <a:r>
              <a:rPr lang="hu-HU"/>
              <a:t>2012. év</a:t>
            </a:r>
            <a:r>
              <a:rPr lang="hu-HU"/>
              <a:t>	</a:t>
            </a:r>
            <a:r>
              <a:rPr lang="hu-HU"/>
              <a:t>2013. év</a:t>
            </a:r>
            <a:endParaRPr/>
          </a:p>
          <a:p>
            <a:r>
              <a:rPr lang="hu-HU"/>
              <a:t>Észak-Magyarországi Régió</a:t>
            </a:r>
            <a:r>
              <a:rPr lang="hu-HU"/>
              <a:t>	</a:t>
            </a:r>
            <a:r>
              <a:rPr lang="hu-HU"/>
              <a:t>117476</a:t>
            </a:r>
            <a:r>
              <a:rPr lang="hu-HU"/>
              <a:t>	</a:t>
            </a:r>
            <a:r>
              <a:rPr lang="hu-HU"/>
              <a:t>144375</a:t>
            </a:r>
            <a:r>
              <a:rPr lang="hu-HU"/>
              <a:t>	</a:t>
            </a:r>
            <a:r>
              <a:rPr lang="hu-HU"/>
              <a:t>108490</a:t>
            </a:r>
            <a:r>
              <a:rPr lang="hu-HU"/>
              <a:t>	</a:t>
            </a:r>
            <a:r>
              <a:rPr lang="hu-HU"/>
              <a:t>100466</a:t>
            </a:r>
            <a:endParaRPr/>
          </a:p>
          <a:p>
            <a:r>
              <a:rPr lang="hu-HU"/>
              <a:t>Tisza-tavi Régió</a:t>
            </a:r>
            <a:r>
              <a:rPr lang="hu-HU"/>
              <a:t>	</a:t>
            </a:r>
            <a:r>
              <a:rPr lang="hu-HU"/>
              <a:t>43089</a:t>
            </a:r>
            <a:r>
              <a:rPr lang="hu-HU"/>
              <a:t>	</a:t>
            </a:r>
            <a:r>
              <a:rPr lang="hu-HU"/>
              <a:t>27170</a:t>
            </a:r>
            <a:r>
              <a:rPr lang="hu-HU"/>
              <a:t>	</a:t>
            </a:r>
            <a:r>
              <a:rPr lang="hu-HU"/>
              <a:t>14728</a:t>
            </a:r>
            <a:r>
              <a:rPr lang="hu-HU"/>
              <a:t>	</a:t>
            </a:r>
            <a:r>
              <a:rPr lang="hu-HU"/>
              <a:t>2553</a:t>
            </a:r>
            <a:endParaRPr/>
          </a:p>
          <a:p>
            <a:r>
              <a:rPr lang="hu-HU"/>
              <a:t>Nyugat-Dunántúli Régió</a:t>
            </a:r>
            <a:r>
              <a:rPr lang="hu-HU"/>
              <a:t>	</a:t>
            </a:r>
            <a:r>
              <a:rPr lang="hu-HU"/>
              <a:t>86982</a:t>
            </a:r>
            <a:r>
              <a:rPr lang="hu-HU"/>
              <a:t>	</a:t>
            </a:r>
            <a:r>
              <a:rPr lang="hu-HU"/>
              <a:t>91410</a:t>
            </a:r>
            <a:r>
              <a:rPr lang="hu-HU"/>
              <a:t>	</a:t>
            </a:r>
            <a:r>
              <a:rPr lang="hu-HU"/>
              <a:t>82794</a:t>
            </a:r>
            <a:r>
              <a:rPr lang="hu-HU"/>
              <a:t>	</a:t>
            </a:r>
            <a:r>
              <a:rPr lang="hu-HU"/>
              <a:t>75474</a:t>
            </a:r>
            <a:endParaRPr/>
          </a:p>
          <a:p>
            <a:endParaRPr/>
          </a:p>
        </p:txBody>
      </p:sp>
      <p:sp>
        <p:nvSpPr>
          <p:cNvPr id="361" name="TextShape 2"/>
          <p:cNvSpPr txBox="1"/>
          <p:nvPr/>
        </p:nvSpPr>
        <p:spPr>
          <a:xfrm>
            <a:off x="0" y="0"/>
            <a:ext cx="-11796840" cy="-11796840"/>
          </a:xfrm>
          <a:prstGeom prst="rect">
            <a:avLst/>
          </a:prstGeom>
        </p:spPr>
        <p:txBody>
          <a:bodyPr bIns="45000" lIns="90000" rIns="90000" tIns="45000"/>
          <a:p>
            <a:pPr>
              <a:lnSpc>
                <a:spcPct val="100000"/>
              </a:lnSpc>
            </a:pPr>
            <a:fld id="{F18191E1-B181-4151-B171-21B161817131}" type="slidenum">
              <a:rPr lang="hu-HU">
                <a:solidFill>
                  <a:srgbClr val="000000"/>
                </a:solidFill>
                <a:latin typeface="+mn-lt"/>
                <a:ea typeface="+mn-ea"/>
              </a:rPr>
              <a:t>&lt;szám&gt;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31"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32"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3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6"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37"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3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40"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51"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53"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55"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56"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533520" y="1371600"/>
            <a:ext cx="7851240" cy="420984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6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61"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62"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0"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64"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6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66"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6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6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70"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72"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73"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7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7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77"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78"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8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81"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92"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94"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96"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97"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2"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533520" y="1371600"/>
            <a:ext cx="7851240" cy="420984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0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02"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03"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05"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0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07"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0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10"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11"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13"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14"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16"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17"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18"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19"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2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22"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34"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36"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4"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5"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38"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39"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533520" y="1371600"/>
            <a:ext cx="7851240" cy="420984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4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44"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45"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47"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4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49"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5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5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53"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55"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56"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5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5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60"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61"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6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64"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78"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80"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82"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83"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533520" y="1371600"/>
            <a:ext cx="7851240" cy="420984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8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88"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89"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91"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9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93"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9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9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97"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99"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00"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0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03"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04"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205"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533520" y="1371600"/>
            <a:ext cx="7851240" cy="420984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0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08"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19"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20"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22"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24"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25"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26"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27" name="PlaceHolder 1"/>
          <p:cNvSpPr>
            <a:spLocks noGrp="1"/>
          </p:cNvSpPr>
          <p:nvPr>
            <p:ph type="subTitle"/>
          </p:nvPr>
        </p:nvSpPr>
        <p:spPr>
          <a:xfrm>
            <a:off x="533520" y="1371600"/>
            <a:ext cx="7851240" cy="420984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2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30"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231"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33"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34"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35"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3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3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39"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1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0"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21"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41"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42"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4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4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46"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247"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4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50"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3"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4"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5"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3520" y="1371600"/>
            <a:ext cx="7851240" cy="1828800"/>
          </a:xfrm>
          <a:prstGeom prst="rect">
            <a:avLst/>
          </a:prstGeom>
        </p:spPr>
        <p:txBody>
          <a:bodyPr anchor="ctr" bIns="0" lIns="0" rIns="0" tIns="0" wrap="none"/>
          <a:p>
            <a:endParaRPr/>
          </a:p>
        </p:txBody>
      </p:sp>
      <p:sp>
        <p:nvSpPr>
          <p:cNvPr id="2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9"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4.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5.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9360" y="-7200"/>
            <a:ext cx="9162720" cy="10411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1" name="CustomShape 2"/>
          <p:cNvSpPr/>
          <p:nvPr/>
        </p:nvSpPr>
        <p:spPr>
          <a:xfrm>
            <a:off x="4381560" y="-7200"/>
            <a:ext cx="4762080" cy="63792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2" name="CustomShape 3"/>
          <p:cNvSpPr/>
          <p:nvPr/>
        </p:nvSpPr>
        <p:spPr>
          <a:xfrm>
            <a:off x="-29160" y="421560"/>
            <a:ext cx="9162720" cy="64872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3" name="CustomShape 4"/>
          <p:cNvSpPr/>
          <p:nvPr/>
        </p:nvSpPr>
        <p:spPr>
          <a:xfrm>
            <a:off x="-21600" y="495360"/>
            <a:ext cx="9175320" cy="52992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4" name="PlaceHolder 5"/>
          <p:cNvSpPr>
            <a:spLocks noGrp="1"/>
          </p:cNvSpPr>
          <p:nvPr>
            <p:ph type="title"/>
          </p:nvPr>
        </p:nvSpPr>
        <p:spPr>
          <a:xfrm>
            <a:off x="533520" y="1371600"/>
            <a:ext cx="7851240" cy="1828440"/>
          </a:xfrm>
          <a:prstGeom prst="rect">
            <a:avLst/>
          </a:prstGeom>
        </p:spPr>
        <p:txBody>
          <a:bodyPr anchor="b" bIns="0" lIns="0" rIns="18360" tIns="0"/>
          <a:p>
            <a:pPr>
              <a:lnSpc>
                <a:spcPct val="100000"/>
              </a:lnSpc>
            </a:pPr>
            <a:r>
              <a:rPr b="1" lang="hu-HU" sz="5600">
                <a:solidFill>
                  <a:srgbClr val="50e0ea"/>
                </a:solidFill>
                <a:latin typeface="Calibri"/>
              </a:rPr>
              <a:t>Címszöveg formátumának szerkesztéseMintacím szerkesztése</a:t>
            </a:r>
            <a:endParaRPr/>
          </a:p>
        </p:txBody>
      </p:sp>
      <p:sp>
        <p:nvSpPr>
          <p:cNvPr id="5" name="PlaceHolder 6"/>
          <p:cNvSpPr>
            <a:spLocks noGrp="1"/>
          </p:cNvSpPr>
          <p:nvPr>
            <p:ph type="dt"/>
          </p:nvPr>
        </p:nvSpPr>
        <p:spPr>
          <a:xfrm>
            <a:off x="0" y="0"/>
            <a:ext cx="-11796840" cy="-11796840"/>
          </a:xfrm>
          <a:prstGeom prst="rect">
            <a:avLst/>
          </a:prstGeom>
        </p:spPr>
        <p:txBody>
          <a:bodyPr bIns="45000" lIns="90000" rIns="90000" tIns="45000"/>
          <a:p>
            <a:pPr>
              <a:lnSpc>
                <a:spcPct val="100000"/>
              </a:lnSpc>
            </a:pPr>
            <a:r>
              <a:rPr lang="hu-HU">
                <a:solidFill>
                  <a:srgbClr val="000000"/>
                </a:solidFill>
                <a:latin typeface="Constantia"/>
              </a:rPr>
              <a:t>2014. 9. 17.</a:t>
            </a:r>
            <a:endParaRPr/>
          </a:p>
        </p:txBody>
      </p:sp>
      <p:sp>
        <p:nvSpPr>
          <p:cNvPr id="6" name="PlaceHolder 7"/>
          <p:cNvSpPr>
            <a:spLocks noGrp="1"/>
          </p:cNvSpPr>
          <p:nvPr>
            <p:ph type="ftr"/>
          </p:nvPr>
        </p:nvSpPr>
        <p:spPr>
          <a:xfrm>
            <a:off x="0" y="0"/>
            <a:ext cx="-11796840" cy="-11796840"/>
          </a:xfrm>
          <a:prstGeom prst="rect">
            <a:avLst/>
          </a:prstGeom>
        </p:spPr>
        <p:txBody>
          <a:bodyPr bIns="45000" lIns="90000" rIns="90000" tIns="45000"/>
          <a:p>
            <a:endParaRPr/>
          </a:p>
        </p:txBody>
      </p:sp>
      <p:sp>
        <p:nvSpPr>
          <p:cNvPr id="7" name="PlaceHolder 8"/>
          <p:cNvSpPr>
            <a:spLocks noGrp="1"/>
          </p:cNvSpPr>
          <p:nvPr>
            <p:ph type="sldNum"/>
          </p:nvPr>
        </p:nvSpPr>
        <p:spPr>
          <a:xfrm>
            <a:off x="0" y="0"/>
            <a:ext cx="-11796840" cy="-11796840"/>
          </a:xfrm>
          <a:prstGeom prst="rect">
            <a:avLst/>
          </a:prstGeom>
        </p:spPr>
        <p:txBody>
          <a:bodyPr bIns="45000" lIns="90000" rIns="90000" tIns="45000"/>
          <a:p>
            <a:pPr>
              <a:lnSpc>
                <a:spcPct val="100000"/>
              </a:lnSpc>
            </a:pPr>
            <a:fld id="{7121C191-F1A1-4181-B121-E1E161B1A1F1}" type="slidenum">
              <a:rPr lang="hu-HU">
                <a:solidFill>
                  <a:srgbClr val="000000"/>
                </a:solidFill>
                <a:latin typeface="Constantia"/>
              </a:rPr>
              <a:t>&lt;szám&gt;</a:t>
            </a:fld>
            <a:endParaRPr/>
          </a:p>
        </p:txBody>
      </p:sp>
      <p:sp>
        <p:nvSpPr>
          <p:cNvPr id="8" name="PlaceHolder 9"/>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hu-HU"/>
              <a:t>Vázlatszöveg formátumának szerkesztése</a:t>
            </a:r>
            <a:endParaRPr/>
          </a:p>
          <a:p>
            <a:pPr lvl="1">
              <a:buSzPct val="75000"/>
              <a:buFont typeface="StarSymbol"/>
              <a:buChar char=""/>
            </a:pPr>
            <a:r>
              <a:rPr lang="hu-HU"/>
              <a:t>Második vázlatszint</a:t>
            </a:r>
            <a:endParaRPr/>
          </a:p>
          <a:p>
            <a:pPr lvl="2">
              <a:buSzPct val="45000"/>
              <a:buFont typeface="StarSymbol"/>
              <a:buChar char=""/>
            </a:pPr>
            <a:r>
              <a:rPr lang="hu-HU"/>
              <a:t>Harmadik vázlatszint</a:t>
            </a:r>
            <a:endParaRPr/>
          </a:p>
          <a:p>
            <a:pPr lvl="3">
              <a:buSzPct val="75000"/>
              <a:buFont typeface="StarSymbol"/>
              <a:buChar char=""/>
            </a:pPr>
            <a:r>
              <a:rPr lang="hu-HU"/>
              <a:t>Negyedik vázlatszint</a:t>
            </a:r>
            <a:endParaRPr/>
          </a:p>
          <a:p>
            <a:pPr lvl="4">
              <a:buSzPct val="45000"/>
              <a:buFont typeface="StarSymbol"/>
              <a:buChar char=""/>
            </a:pPr>
            <a:r>
              <a:rPr lang="hu-HU"/>
              <a:t>Ötödik vázlatszint</a:t>
            </a:r>
            <a:endParaRPr/>
          </a:p>
          <a:p>
            <a:pPr lvl="5">
              <a:buSzPct val="45000"/>
              <a:buFont typeface="StarSymbol"/>
              <a:buChar char=""/>
            </a:pPr>
            <a:r>
              <a:rPr lang="hu-HU"/>
              <a:t>Hatodik vázlatszint</a:t>
            </a:r>
            <a:endParaRPr/>
          </a:p>
          <a:p>
            <a:pPr lvl="6">
              <a:buSzPct val="45000"/>
              <a:buFont typeface="StarSymbol"/>
              <a:buChar char=""/>
            </a:pPr>
            <a:r>
              <a:rPr lang="hu-HU"/>
              <a:t>Hetedik vázlatszint</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41" name="CustomShape 1"/>
          <p:cNvSpPr/>
          <p:nvPr/>
        </p:nvSpPr>
        <p:spPr>
          <a:xfrm>
            <a:off x="-9360" y="-7200"/>
            <a:ext cx="9162720" cy="10411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42" name="CustomShape 2"/>
          <p:cNvSpPr/>
          <p:nvPr/>
        </p:nvSpPr>
        <p:spPr>
          <a:xfrm>
            <a:off x="4381560" y="-7200"/>
            <a:ext cx="4762080" cy="63792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43" name="CustomShape 3"/>
          <p:cNvSpPr/>
          <p:nvPr/>
        </p:nvSpPr>
        <p:spPr>
          <a:xfrm>
            <a:off x="-29160" y="421560"/>
            <a:ext cx="9162720" cy="64872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44" name="CustomShape 4"/>
          <p:cNvSpPr/>
          <p:nvPr/>
        </p:nvSpPr>
        <p:spPr>
          <a:xfrm>
            <a:off x="-21600" y="495360"/>
            <a:ext cx="9175320" cy="52992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45" name="PlaceHolder 5"/>
          <p:cNvSpPr>
            <a:spLocks noGrp="1"/>
          </p:cNvSpPr>
          <p:nvPr>
            <p:ph type="title"/>
          </p:nvPr>
        </p:nvSpPr>
        <p:spPr>
          <a:xfrm>
            <a:off x="457200" y="704160"/>
            <a:ext cx="8229240" cy="1142640"/>
          </a:xfrm>
          <a:prstGeom prst="rect">
            <a:avLst/>
          </a:prstGeom>
        </p:spPr>
        <p:txBody>
          <a:bodyPr anchor="b" bIns="0" lIns="0" rIns="0" tIns="45000"/>
          <a:p>
            <a:pPr>
              <a:lnSpc>
                <a:spcPct val="100000"/>
              </a:lnSpc>
            </a:pPr>
            <a:r>
              <a:rPr lang="hu-HU" sz="5000">
                <a:solidFill>
                  <a:srgbClr val="04617b"/>
                </a:solidFill>
                <a:latin typeface="Calibri"/>
              </a:rPr>
              <a:t>Címszöveg formátumának szerkesztéseMintacím szerkesztése</a:t>
            </a:r>
            <a:endParaRPr/>
          </a:p>
        </p:txBody>
      </p:sp>
      <p:sp>
        <p:nvSpPr>
          <p:cNvPr id="46" name="PlaceHolder 6"/>
          <p:cNvSpPr>
            <a:spLocks noGrp="1"/>
          </p:cNvSpPr>
          <p:nvPr>
            <p:ph type="body"/>
          </p:nvPr>
        </p:nvSpPr>
        <p:spPr>
          <a:xfrm>
            <a:off x="457200" y="1935360"/>
            <a:ext cx="8229240" cy="4388760"/>
          </a:xfrm>
          <a:prstGeom prst="rect">
            <a:avLst/>
          </a:prstGeom>
        </p:spPr>
        <p:txBody>
          <a:bodyPr bIns="45000" lIns="90000" rIns="90000" tIns="45000"/>
          <a:p>
            <a:pPr>
              <a:buSzPct val="45000"/>
              <a:buFont typeface="StarSymbol"/>
              <a:buChar char=""/>
            </a:pPr>
            <a:r>
              <a:rPr lang="hu-HU" sz="2600">
                <a:solidFill>
                  <a:srgbClr val="000000"/>
                </a:solidFill>
                <a:latin typeface="Constantia"/>
              </a:rPr>
              <a:t>Vázlatszöveg formátumának szerkesztése</a:t>
            </a:r>
            <a:endParaRPr/>
          </a:p>
          <a:p>
            <a:pPr lvl="1">
              <a:buSzPct val="75000"/>
              <a:buFont typeface="StarSymbol"/>
              <a:buChar char=""/>
            </a:pPr>
            <a:r>
              <a:rPr lang="hu-HU" sz="2600">
                <a:solidFill>
                  <a:srgbClr val="000000"/>
                </a:solidFill>
                <a:latin typeface="Constantia"/>
              </a:rPr>
              <a:t>Második vázlatszint</a:t>
            </a:r>
            <a:endParaRPr/>
          </a:p>
          <a:p>
            <a:pPr lvl="2">
              <a:buSzPct val="45000"/>
              <a:buFont typeface="StarSymbol"/>
              <a:buChar char=""/>
            </a:pPr>
            <a:r>
              <a:rPr lang="hu-HU" sz="2600">
                <a:solidFill>
                  <a:srgbClr val="000000"/>
                </a:solidFill>
                <a:latin typeface="Constantia"/>
              </a:rPr>
              <a:t>Harmadik vázlatszint</a:t>
            </a:r>
            <a:endParaRPr/>
          </a:p>
          <a:p>
            <a:pPr lvl="3">
              <a:buSzPct val="75000"/>
              <a:buFont typeface="StarSymbol"/>
              <a:buChar char=""/>
            </a:pPr>
            <a:r>
              <a:rPr lang="hu-HU" sz="2600">
                <a:solidFill>
                  <a:srgbClr val="000000"/>
                </a:solidFill>
                <a:latin typeface="Constantia"/>
              </a:rPr>
              <a:t>Negyedik vázlatszint</a:t>
            </a:r>
            <a:endParaRPr/>
          </a:p>
          <a:p>
            <a:pPr lvl="4">
              <a:buSzPct val="45000"/>
              <a:buFont typeface="StarSymbol"/>
              <a:buChar char=""/>
            </a:pPr>
            <a:r>
              <a:rPr lang="hu-HU" sz="2600">
                <a:solidFill>
                  <a:srgbClr val="000000"/>
                </a:solidFill>
                <a:latin typeface="Constantia"/>
              </a:rPr>
              <a:t>Ötödik vázlatszint</a:t>
            </a:r>
            <a:endParaRPr/>
          </a:p>
          <a:p>
            <a:pPr lvl="5">
              <a:buSzPct val="45000"/>
              <a:buFont typeface="StarSymbol"/>
              <a:buChar char=""/>
            </a:pPr>
            <a:r>
              <a:rPr lang="hu-HU" sz="2600">
                <a:solidFill>
                  <a:srgbClr val="000000"/>
                </a:solidFill>
                <a:latin typeface="Constantia"/>
              </a:rPr>
              <a:t>Hatodik vázlatszint</a:t>
            </a:r>
            <a:endParaRPr/>
          </a:p>
          <a:p>
            <a:pPr>
              <a:lnSpc>
                <a:spcPct val="100000"/>
              </a:lnSpc>
              <a:buSzPct val="95000"/>
              <a:buFont charset="2" typeface="Wingdings 2"/>
              <a:buChar char=""/>
            </a:pPr>
            <a:r>
              <a:rPr lang="hu-HU" sz="2600">
                <a:solidFill>
                  <a:srgbClr val="000000"/>
                </a:solidFill>
                <a:latin typeface="Constantia"/>
              </a:rPr>
              <a:t>Hetedik vázlatszintMintaszöveg szerkesztése</a:t>
            </a:r>
            <a:endParaRPr/>
          </a:p>
          <a:p>
            <a:pPr lvl="1">
              <a:lnSpc>
                <a:spcPct val="100000"/>
              </a:lnSpc>
              <a:buSzPct val="85000"/>
              <a:buFont charset="2" typeface="Wingdings 2"/>
              <a:buChar char=""/>
            </a:pPr>
            <a:r>
              <a:rPr lang="hu-HU" sz="2400">
                <a:solidFill>
                  <a:srgbClr val="000000"/>
                </a:solidFill>
                <a:latin typeface="Constantia"/>
              </a:rPr>
              <a:t>Második szint</a:t>
            </a:r>
            <a:endParaRPr/>
          </a:p>
          <a:p>
            <a:pPr lvl="1">
              <a:buSzPct val="85000"/>
              <a:buFont charset="2" typeface="Wingdings 2"/>
              <a:buChar char=""/>
            </a:pPr>
            <a:r>
              <a:rPr lang="hu-HU" sz="2100">
                <a:solidFill>
                  <a:srgbClr val="000000"/>
                </a:solidFill>
                <a:latin typeface="Constantia"/>
              </a:rPr>
              <a:t>Harmadik szint</a:t>
            </a:r>
            <a:endParaRPr/>
          </a:p>
          <a:p>
            <a:pPr lvl="2">
              <a:buSzPct val="70000"/>
              <a:buFont charset="2" typeface="Wingdings 2"/>
              <a:buChar char=""/>
            </a:pPr>
            <a:r>
              <a:rPr lang="hu-HU" sz="2000">
                <a:solidFill>
                  <a:srgbClr val="000000"/>
                </a:solidFill>
                <a:latin typeface="Constantia"/>
              </a:rPr>
              <a:t>Negyedik szint</a:t>
            </a:r>
            <a:endParaRPr/>
          </a:p>
          <a:p>
            <a:pPr lvl="3">
              <a:buSzPct val="65000"/>
              <a:buFont charset="2" typeface="Wingdings 2"/>
              <a:buChar char=""/>
            </a:pPr>
            <a:r>
              <a:rPr lang="hu-HU" sz="2000">
                <a:solidFill>
                  <a:srgbClr val="000000"/>
                </a:solidFill>
                <a:latin typeface="Constantia"/>
              </a:rPr>
              <a:t>Ötödik szint</a:t>
            </a:r>
            <a:endParaRPr/>
          </a:p>
        </p:txBody>
      </p:sp>
      <p:sp>
        <p:nvSpPr>
          <p:cNvPr id="47" name="PlaceHolder 7"/>
          <p:cNvSpPr>
            <a:spLocks noGrp="1"/>
          </p:cNvSpPr>
          <p:nvPr>
            <p:ph type="dt"/>
          </p:nvPr>
        </p:nvSpPr>
        <p:spPr>
          <a:xfrm>
            <a:off x="0" y="0"/>
            <a:ext cx="-11796840" cy="-11796840"/>
          </a:xfrm>
          <a:prstGeom prst="rect">
            <a:avLst/>
          </a:prstGeom>
        </p:spPr>
        <p:txBody>
          <a:bodyPr bIns="45000" lIns="90000" rIns="90000" tIns="45000"/>
          <a:p>
            <a:pPr>
              <a:lnSpc>
                <a:spcPct val="100000"/>
              </a:lnSpc>
            </a:pPr>
            <a:r>
              <a:rPr lang="hu-HU">
                <a:solidFill>
                  <a:srgbClr val="000000"/>
                </a:solidFill>
                <a:latin typeface="Constantia"/>
              </a:rPr>
              <a:t>2014. 9. 17.</a:t>
            </a:r>
            <a:endParaRPr/>
          </a:p>
        </p:txBody>
      </p:sp>
      <p:sp>
        <p:nvSpPr>
          <p:cNvPr id="48" name="PlaceHolder 8"/>
          <p:cNvSpPr>
            <a:spLocks noGrp="1"/>
          </p:cNvSpPr>
          <p:nvPr>
            <p:ph type="ftr"/>
          </p:nvPr>
        </p:nvSpPr>
        <p:spPr>
          <a:xfrm>
            <a:off x="0" y="0"/>
            <a:ext cx="-11796840" cy="-11796840"/>
          </a:xfrm>
          <a:prstGeom prst="rect">
            <a:avLst/>
          </a:prstGeom>
        </p:spPr>
        <p:txBody>
          <a:bodyPr bIns="45000" lIns="90000" rIns="90000" tIns="45000"/>
          <a:p>
            <a:endParaRPr/>
          </a:p>
        </p:txBody>
      </p:sp>
      <p:sp>
        <p:nvSpPr>
          <p:cNvPr id="49" name="PlaceHolder 9"/>
          <p:cNvSpPr>
            <a:spLocks noGrp="1"/>
          </p:cNvSpPr>
          <p:nvPr>
            <p:ph type="sldNum"/>
          </p:nvPr>
        </p:nvSpPr>
        <p:spPr>
          <a:xfrm>
            <a:off x="0" y="0"/>
            <a:ext cx="-11796840" cy="-11796840"/>
          </a:xfrm>
          <a:prstGeom prst="rect">
            <a:avLst/>
          </a:prstGeom>
        </p:spPr>
        <p:txBody>
          <a:bodyPr bIns="45000" lIns="90000" rIns="90000" tIns="45000"/>
          <a:p>
            <a:pPr>
              <a:lnSpc>
                <a:spcPct val="100000"/>
              </a:lnSpc>
            </a:pPr>
            <a:fld id="{B101F131-F1B1-41B1-A101-718161C101D1}" type="slidenum">
              <a:rPr lang="hu-HU">
                <a:solidFill>
                  <a:srgbClr val="000000"/>
                </a:solidFill>
                <a:latin typeface="Constantia"/>
              </a:rPr>
              <a:t>&lt;szám&gt;</a:t>
            </a:fld>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82" name="CustomShape 1"/>
          <p:cNvSpPr/>
          <p:nvPr/>
        </p:nvSpPr>
        <p:spPr>
          <a:xfrm>
            <a:off x="-9360" y="-7200"/>
            <a:ext cx="9162720" cy="10411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83" name="CustomShape 2"/>
          <p:cNvSpPr/>
          <p:nvPr/>
        </p:nvSpPr>
        <p:spPr>
          <a:xfrm>
            <a:off x="4381560" y="-7200"/>
            <a:ext cx="4762080" cy="63792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84" name="CustomShape 3"/>
          <p:cNvSpPr/>
          <p:nvPr/>
        </p:nvSpPr>
        <p:spPr>
          <a:xfrm>
            <a:off x="-29160" y="421560"/>
            <a:ext cx="9162720" cy="64872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85" name="CustomShape 4"/>
          <p:cNvSpPr/>
          <p:nvPr/>
        </p:nvSpPr>
        <p:spPr>
          <a:xfrm>
            <a:off x="-21600" y="495360"/>
            <a:ext cx="9175320" cy="52992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86" name="PlaceHolder 5"/>
          <p:cNvSpPr>
            <a:spLocks noGrp="1"/>
          </p:cNvSpPr>
          <p:nvPr>
            <p:ph type="dt"/>
          </p:nvPr>
        </p:nvSpPr>
        <p:spPr>
          <a:xfrm>
            <a:off x="0" y="0"/>
            <a:ext cx="-11796840" cy="-11796840"/>
          </a:xfrm>
          <a:prstGeom prst="rect">
            <a:avLst/>
          </a:prstGeom>
        </p:spPr>
        <p:txBody>
          <a:bodyPr bIns="45000" lIns="90000" rIns="90000" tIns="45000"/>
          <a:p>
            <a:pPr>
              <a:lnSpc>
                <a:spcPct val="100000"/>
              </a:lnSpc>
            </a:pPr>
            <a:r>
              <a:rPr lang="hu-HU">
                <a:solidFill>
                  <a:srgbClr val="000000"/>
                </a:solidFill>
                <a:latin typeface="Constantia"/>
              </a:rPr>
              <a:t>2014. 9. 17.</a:t>
            </a:r>
            <a:endParaRPr/>
          </a:p>
        </p:txBody>
      </p:sp>
      <p:sp>
        <p:nvSpPr>
          <p:cNvPr id="87" name="PlaceHolder 6"/>
          <p:cNvSpPr>
            <a:spLocks noGrp="1"/>
          </p:cNvSpPr>
          <p:nvPr>
            <p:ph type="ftr"/>
          </p:nvPr>
        </p:nvSpPr>
        <p:spPr>
          <a:xfrm>
            <a:off x="0" y="0"/>
            <a:ext cx="-11796840" cy="-11796840"/>
          </a:xfrm>
          <a:prstGeom prst="rect">
            <a:avLst/>
          </a:prstGeom>
        </p:spPr>
        <p:txBody>
          <a:bodyPr bIns="45000" lIns="90000" rIns="90000" tIns="45000"/>
          <a:p>
            <a:endParaRPr/>
          </a:p>
        </p:txBody>
      </p:sp>
      <p:sp>
        <p:nvSpPr>
          <p:cNvPr id="88" name="PlaceHolder 7"/>
          <p:cNvSpPr>
            <a:spLocks noGrp="1"/>
          </p:cNvSpPr>
          <p:nvPr>
            <p:ph type="sldNum"/>
          </p:nvPr>
        </p:nvSpPr>
        <p:spPr>
          <a:xfrm>
            <a:off x="0" y="0"/>
            <a:ext cx="-11796840" cy="-11796840"/>
          </a:xfrm>
          <a:prstGeom prst="rect">
            <a:avLst/>
          </a:prstGeom>
        </p:spPr>
        <p:txBody>
          <a:bodyPr bIns="45000" lIns="90000" rIns="90000" tIns="45000"/>
          <a:p>
            <a:pPr>
              <a:lnSpc>
                <a:spcPct val="100000"/>
              </a:lnSpc>
            </a:pPr>
            <a:fld id="{A1B1C1E1-81F1-41B1-A1A1-51D1F1E17141}" type="slidenum">
              <a:rPr lang="hu-HU">
                <a:solidFill>
                  <a:srgbClr val="000000"/>
                </a:solidFill>
                <a:latin typeface="Constantia"/>
              </a:rPr>
              <a:t>&lt;szám&gt;</a:t>
            </a:fld>
            <a:endParaRPr/>
          </a:p>
        </p:txBody>
      </p:sp>
      <p:sp>
        <p:nvSpPr>
          <p:cNvPr id="89" name="PlaceHolder 8"/>
          <p:cNvSpPr>
            <a:spLocks noGrp="1"/>
          </p:cNvSpPr>
          <p:nvPr>
            <p:ph type="title"/>
          </p:nvPr>
        </p:nvSpPr>
        <p:spPr>
          <a:xfrm>
            <a:off x="457200" y="273600"/>
            <a:ext cx="8229240" cy="1144800"/>
          </a:xfrm>
          <a:prstGeom prst="rect">
            <a:avLst/>
          </a:prstGeom>
        </p:spPr>
        <p:txBody>
          <a:bodyPr anchor="ctr" bIns="0" lIns="0" rIns="0" tIns="0" wrap="none"/>
          <a:p>
            <a:r>
              <a:rPr lang="hu-HU"/>
              <a:t>Címszöveg formátumának szerkesztése</a:t>
            </a:r>
            <a:endParaRPr/>
          </a:p>
        </p:txBody>
      </p:sp>
      <p:sp>
        <p:nvSpPr>
          <p:cNvPr id="90" name="PlaceHolder 9"/>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hu-HU"/>
              <a:t>Vázlatszöveg formátumának szerkesztése</a:t>
            </a:r>
            <a:endParaRPr/>
          </a:p>
          <a:p>
            <a:pPr lvl="1">
              <a:buSzPct val="75000"/>
              <a:buFont typeface="StarSymbol"/>
              <a:buChar char=""/>
            </a:pPr>
            <a:r>
              <a:rPr lang="hu-HU"/>
              <a:t>Második vázlatszint</a:t>
            </a:r>
            <a:endParaRPr/>
          </a:p>
          <a:p>
            <a:pPr lvl="2">
              <a:buSzPct val="45000"/>
              <a:buFont typeface="StarSymbol"/>
              <a:buChar char=""/>
            </a:pPr>
            <a:r>
              <a:rPr lang="hu-HU"/>
              <a:t>Harmadik vázlatszint</a:t>
            </a:r>
            <a:endParaRPr/>
          </a:p>
          <a:p>
            <a:pPr lvl="3">
              <a:buSzPct val="75000"/>
              <a:buFont typeface="StarSymbol"/>
              <a:buChar char=""/>
            </a:pPr>
            <a:r>
              <a:rPr lang="hu-HU"/>
              <a:t>Negyedik vázlatszint</a:t>
            </a:r>
            <a:endParaRPr/>
          </a:p>
          <a:p>
            <a:pPr lvl="4">
              <a:buSzPct val="45000"/>
              <a:buFont typeface="StarSymbol"/>
              <a:buChar char=""/>
            </a:pPr>
            <a:r>
              <a:rPr lang="hu-HU"/>
              <a:t>Ötödik vázlatszint</a:t>
            </a:r>
            <a:endParaRPr/>
          </a:p>
          <a:p>
            <a:pPr lvl="5">
              <a:buSzPct val="45000"/>
              <a:buFont typeface="StarSymbol"/>
              <a:buChar char=""/>
            </a:pPr>
            <a:r>
              <a:rPr lang="hu-HU"/>
              <a:t>Hatodik vázlatszint</a:t>
            </a:r>
            <a:endParaRPr/>
          </a:p>
          <a:p>
            <a:pPr lvl="6">
              <a:buSzPct val="45000"/>
              <a:buFont typeface="StarSymbol"/>
              <a:buChar char=""/>
            </a:pPr>
            <a:r>
              <a:rPr lang="hu-HU"/>
              <a:t>Hetedik vázlatszint</a:t>
            </a:r>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123" name="CustomShape 1"/>
          <p:cNvSpPr/>
          <p:nvPr/>
        </p:nvSpPr>
        <p:spPr>
          <a:xfrm>
            <a:off x="-9360" y="-7200"/>
            <a:ext cx="9162720" cy="10411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124" name="CustomShape 2"/>
          <p:cNvSpPr/>
          <p:nvPr/>
        </p:nvSpPr>
        <p:spPr>
          <a:xfrm>
            <a:off x="4381560" y="-7200"/>
            <a:ext cx="4762080" cy="63792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125" name="CustomShape 3"/>
          <p:cNvSpPr/>
          <p:nvPr/>
        </p:nvSpPr>
        <p:spPr>
          <a:xfrm>
            <a:off x="-29160" y="421560"/>
            <a:ext cx="9162720" cy="64872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126" name="CustomShape 4"/>
          <p:cNvSpPr/>
          <p:nvPr/>
        </p:nvSpPr>
        <p:spPr>
          <a:xfrm>
            <a:off x="-21600" y="495360"/>
            <a:ext cx="9175320" cy="52992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127" name="PlaceHolder 5"/>
          <p:cNvSpPr>
            <a:spLocks noGrp="1"/>
          </p:cNvSpPr>
          <p:nvPr>
            <p:ph type="title"/>
          </p:nvPr>
        </p:nvSpPr>
        <p:spPr>
          <a:xfrm>
            <a:off x="457200" y="704160"/>
            <a:ext cx="8229240" cy="1142640"/>
          </a:xfrm>
          <a:prstGeom prst="rect">
            <a:avLst/>
          </a:prstGeom>
        </p:spPr>
        <p:txBody>
          <a:bodyPr anchor="b" bIns="0" lIns="0" rIns="0" tIns="45000"/>
          <a:p>
            <a:pPr>
              <a:lnSpc>
                <a:spcPct val="100000"/>
              </a:lnSpc>
            </a:pPr>
            <a:r>
              <a:rPr lang="hu-HU" sz="5000">
                <a:solidFill>
                  <a:srgbClr val="04617b"/>
                </a:solidFill>
                <a:latin typeface="Calibri"/>
              </a:rPr>
              <a:t>Címszöveg formátumának szerkesztéseMintacím szerkesztése</a:t>
            </a:r>
            <a:endParaRPr/>
          </a:p>
        </p:txBody>
      </p:sp>
      <p:sp>
        <p:nvSpPr>
          <p:cNvPr id="128" name="PlaceHolder 6"/>
          <p:cNvSpPr>
            <a:spLocks noGrp="1"/>
          </p:cNvSpPr>
          <p:nvPr>
            <p:ph type="body"/>
          </p:nvPr>
        </p:nvSpPr>
        <p:spPr>
          <a:xfrm>
            <a:off x="457200" y="1920240"/>
            <a:ext cx="4038120" cy="4434480"/>
          </a:xfrm>
          <a:prstGeom prst="rect">
            <a:avLst/>
          </a:prstGeom>
        </p:spPr>
        <p:txBody>
          <a:bodyPr bIns="45000" lIns="90000" rIns="90000" tIns="45000"/>
          <a:p>
            <a:pPr>
              <a:buSzPct val="45000"/>
              <a:buFont typeface="StarSymbol"/>
              <a:buChar char=""/>
            </a:pPr>
            <a:r>
              <a:rPr lang="hu-HU" sz="2600">
                <a:solidFill>
                  <a:srgbClr val="000000"/>
                </a:solidFill>
                <a:latin typeface="Constantia"/>
              </a:rPr>
              <a:t>Vázlatszöveg formátumának szerkesztése</a:t>
            </a:r>
            <a:endParaRPr/>
          </a:p>
          <a:p>
            <a:pPr lvl="1">
              <a:buSzPct val="75000"/>
              <a:buFont typeface="StarSymbol"/>
              <a:buChar char=""/>
            </a:pPr>
            <a:r>
              <a:rPr lang="hu-HU" sz="2600">
                <a:solidFill>
                  <a:srgbClr val="000000"/>
                </a:solidFill>
                <a:latin typeface="Constantia"/>
              </a:rPr>
              <a:t>Második vázlatszint</a:t>
            </a:r>
            <a:endParaRPr/>
          </a:p>
          <a:p>
            <a:pPr lvl="2">
              <a:buSzPct val="45000"/>
              <a:buFont typeface="StarSymbol"/>
              <a:buChar char=""/>
            </a:pPr>
            <a:r>
              <a:rPr lang="hu-HU" sz="2600">
                <a:solidFill>
                  <a:srgbClr val="000000"/>
                </a:solidFill>
                <a:latin typeface="Constantia"/>
              </a:rPr>
              <a:t>Harmadik vázlatszint</a:t>
            </a:r>
            <a:endParaRPr/>
          </a:p>
          <a:p>
            <a:pPr lvl="3">
              <a:buSzPct val="75000"/>
              <a:buFont typeface="StarSymbol"/>
              <a:buChar char=""/>
            </a:pPr>
            <a:r>
              <a:rPr lang="hu-HU" sz="2600">
                <a:solidFill>
                  <a:srgbClr val="000000"/>
                </a:solidFill>
                <a:latin typeface="Constantia"/>
              </a:rPr>
              <a:t>Negyedik vázlatszint</a:t>
            </a:r>
            <a:endParaRPr/>
          </a:p>
          <a:p>
            <a:pPr lvl="4">
              <a:buSzPct val="45000"/>
              <a:buFont typeface="StarSymbol"/>
              <a:buChar char=""/>
            </a:pPr>
            <a:r>
              <a:rPr lang="hu-HU" sz="2600">
                <a:solidFill>
                  <a:srgbClr val="000000"/>
                </a:solidFill>
                <a:latin typeface="Constantia"/>
              </a:rPr>
              <a:t>Ötödik vázlatszint</a:t>
            </a:r>
            <a:endParaRPr/>
          </a:p>
          <a:p>
            <a:pPr lvl="5">
              <a:buSzPct val="45000"/>
              <a:buFont typeface="StarSymbol"/>
              <a:buChar char=""/>
            </a:pPr>
            <a:r>
              <a:rPr lang="hu-HU" sz="2600">
                <a:solidFill>
                  <a:srgbClr val="000000"/>
                </a:solidFill>
                <a:latin typeface="Constantia"/>
              </a:rPr>
              <a:t>Hatodik vázlatszint</a:t>
            </a:r>
            <a:endParaRPr/>
          </a:p>
          <a:p>
            <a:pPr>
              <a:lnSpc>
                <a:spcPct val="100000"/>
              </a:lnSpc>
              <a:buSzPct val="95000"/>
              <a:buFont charset="2" typeface="Wingdings 2"/>
              <a:buChar char=""/>
            </a:pPr>
            <a:r>
              <a:rPr lang="hu-HU" sz="2600">
                <a:solidFill>
                  <a:srgbClr val="000000"/>
                </a:solidFill>
                <a:latin typeface="Constantia"/>
              </a:rPr>
              <a:t>Hetedik vázlatszintMintaszöveg szerkesztése</a:t>
            </a:r>
            <a:endParaRPr/>
          </a:p>
          <a:p>
            <a:pPr lvl="1">
              <a:lnSpc>
                <a:spcPct val="100000"/>
              </a:lnSpc>
              <a:buSzPct val="85000"/>
              <a:buFont charset="2" typeface="Wingdings 2"/>
              <a:buChar char=""/>
            </a:pPr>
            <a:r>
              <a:rPr lang="hu-HU" sz="2400">
                <a:solidFill>
                  <a:srgbClr val="000000"/>
                </a:solidFill>
                <a:latin typeface="Constantia"/>
              </a:rPr>
              <a:t>Második szint</a:t>
            </a:r>
            <a:endParaRPr/>
          </a:p>
          <a:p>
            <a:pPr lvl="1">
              <a:buSzPct val="85000"/>
              <a:buFont charset="2" typeface="Wingdings 2"/>
              <a:buChar char=""/>
            </a:pPr>
            <a:r>
              <a:rPr lang="hu-HU" sz="2000">
                <a:solidFill>
                  <a:srgbClr val="000000"/>
                </a:solidFill>
                <a:latin typeface="Constantia"/>
              </a:rPr>
              <a:t>Harmadik szint</a:t>
            </a:r>
            <a:endParaRPr/>
          </a:p>
          <a:p>
            <a:pPr lvl="2">
              <a:buSzPct val="70000"/>
              <a:buFont charset="2" typeface="Wingdings 2"/>
              <a:buChar char=""/>
            </a:pPr>
            <a:r>
              <a:rPr lang="hu-HU">
                <a:solidFill>
                  <a:srgbClr val="000000"/>
                </a:solidFill>
                <a:latin typeface="Constantia"/>
              </a:rPr>
              <a:t>Negyedik szint</a:t>
            </a:r>
            <a:endParaRPr/>
          </a:p>
          <a:p>
            <a:pPr lvl="3">
              <a:buSzPct val="65000"/>
              <a:buFont charset="2" typeface="Wingdings 2"/>
              <a:buChar char=""/>
            </a:pPr>
            <a:r>
              <a:rPr lang="hu-HU">
                <a:solidFill>
                  <a:srgbClr val="000000"/>
                </a:solidFill>
                <a:latin typeface="Constantia"/>
              </a:rPr>
              <a:t>Ötödik szint</a:t>
            </a:r>
            <a:endParaRPr/>
          </a:p>
        </p:txBody>
      </p:sp>
      <p:sp>
        <p:nvSpPr>
          <p:cNvPr id="129" name="PlaceHolder 7"/>
          <p:cNvSpPr>
            <a:spLocks noGrp="1"/>
          </p:cNvSpPr>
          <p:nvPr>
            <p:ph type="body"/>
          </p:nvPr>
        </p:nvSpPr>
        <p:spPr>
          <a:xfrm>
            <a:off x="4648320" y="1920240"/>
            <a:ext cx="4038120" cy="4434480"/>
          </a:xfrm>
          <a:prstGeom prst="rect">
            <a:avLst/>
          </a:prstGeom>
        </p:spPr>
        <p:txBody>
          <a:bodyPr anchor="b" bIns="0" lIns="0" rIns="0" tIns="0"/>
          <a:p>
            <a:pPr>
              <a:buSzPct val="45000"/>
              <a:buFont typeface="StarSymbol"/>
              <a:buChar char=""/>
            </a:pPr>
            <a:r>
              <a:rPr lang="hu-HU" sz="2600">
                <a:solidFill>
                  <a:srgbClr val="035c75"/>
                </a:solidFill>
                <a:latin typeface="Constantia"/>
              </a:rPr>
              <a:t>Vázlatszöveg formátumának szerkesztése</a:t>
            </a:r>
            <a:endParaRPr/>
          </a:p>
          <a:p>
            <a:pPr lvl="1">
              <a:buSzPct val="75000"/>
              <a:buFont typeface="StarSymbol"/>
              <a:buChar char=""/>
            </a:pPr>
            <a:r>
              <a:rPr lang="hu-HU" sz="2600">
                <a:solidFill>
                  <a:srgbClr val="035c75"/>
                </a:solidFill>
                <a:latin typeface="Constantia"/>
              </a:rPr>
              <a:t>Második vázlatszint</a:t>
            </a:r>
            <a:endParaRPr/>
          </a:p>
          <a:p>
            <a:pPr lvl="2">
              <a:buSzPct val="45000"/>
              <a:buFont typeface="StarSymbol"/>
              <a:buChar char=""/>
            </a:pPr>
            <a:r>
              <a:rPr lang="hu-HU" sz="2600">
                <a:solidFill>
                  <a:srgbClr val="035c75"/>
                </a:solidFill>
                <a:latin typeface="Constantia"/>
              </a:rPr>
              <a:t>Harmadik vázlatszint</a:t>
            </a:r>
            <a:endParaRPr/>
          </a:p>
          <a:p>
            <a:pPr lvl="3">
              <a:buSzPct val="75000"/>
              <a:buFont typeface="StarSymbol"/>
              <a:buChar char=""/>
            </a:pPr>
            <a:r>
              <a:rPr lang="hu-HU" sz="2600">
                <a:solidFill>
                  <a:srgbClr val="035c75"/>
                </a:solidFill>
                <a:latin typeface="Constantia"/>
              </a:rPr>
              <a:t>Negyedik vázlatszint</a:t>
            </a:r>
            <a:endParaRPr/>
          </a:p>
          <a:p>
            <a:pPr lvl="4">
              <a:buSzPct val="45000"/>
              <a:buFont typeface="StarSymbol"/>
              <a:buChar char=""/>
            </a:pPr>
            <a:r>
              <a:rPr lang="hu-HU" sz="2600">
                <a:solidFill>
                  <a:srgbClr val="035c75"/>
                </a:solidFill>
                <a:latin typeface="Constantia"/>
              </a:rPr>
              <a:t>Ötödik vázlatszint</a:t>
            </a:r>
            <a:endParaRPr/>
          </a:p>
          <a:p>
            <a:pPr lvl="5">
              <a:buSzPct val="45000"/>
              <a:buFont typeface="StarSymbol"/>
              <a:buChar char=""/>
            </a:pPr>
            <a:r>
              <a:rPr lang="hu-HU" sz="2600">
                <a:solidFill>
                  <a:srgbClr val="035c75"/>
                </a:solidFill>
                <a:latin typeface="Constantia"/>
              </a:rPr>
              <a:t>Hatodik vázlatszint</a:t>
            </a:r>
            <a:endParaRPr/>
          </a:p>
          <a:p>
            <a:pPr>
              <a:lnSpc>
                <a:spcPct val="100000"/>
              </a:lnSpc>
              <a:buSzPct val="95000"/>
              <a:buFont charset="2" typeface="Wingdings 2"/>
              <a:buChar char=""/>
            </a:pPr>
            <a:r>
              <a:rPr lang="hu-HU" sz="2600">
                <a:solidFill>
                  <a:srgbClr val="035c75"/>
                </a:solidFill>
                <a:latin typeface="Constantia"/>
              </a:rPr>
              <a:t>Hetedik vázlatszintMintaszöveg szerkesztése</a:t>
            </a:r>
            <a:endParaRPr/>
          </a:p>
          <a:p>
            <a:pPr lvl="1">
              <a:lnSpc>
                <a:spcPct val="100000"/>
              </a:lnSpc>
              <a:buSzPct val="85000"/>
              <a:buFont charset="2" typeface="Wingdings 2"/>
              <a:buChar char=""/>
            </a:pPr>
            <a:r>
              <a:rPr lang="hu-HU" sz="2400">
                <a:solidFill>
                  <a:srgbClr val="000000"/>
                </a:solidFill>
                <a:latin typeface="Constantia"/>
              </a:rPr>
              <a:t>Második szint</a:t>
            </a:r>
            <a:endParaRPr/>
          </a:p>
          <a:p>
            <a:pPr lvl="1">
              <a:buSzPct val="85000"/>
              <a:buFont charset="2" typeface="Wingdings 2"/>
              <a:buChar char=""/>
            </a:pPr>
            <a:r>
              <a:rPr lang="hu-HU" sz="2000">
                <a:solidFill>
                  <a:srgbClr val="000000"/>
                </a:solidFill>
                <a:latin typeface="Constantia"/>
              </a:rPr>
              <a:t>Harmadik szint</a:t>
            </a:r>
            <a:endParaRPr/>
          </a:p>
          <a:p>
            <a:pPr lvl="2">
              <a:buSzPct val="70000"/>
              <a:buFont charset="2" typeface="Wingdings 2"/>
              <a:buChar char=""/>
            </a:pPr>
            <a:r>
              <a:rPr lang="hu-HU">
                <a:solidFill>
                  <a:srgbClr val="000000"/>
                </a:solidFill>
                <a:latin typeface="Constantia"/>
              </a:rPr>
              <a:t>Negyedik szint</a:t>
            </a:r>
            <a:endParaRPr/>
          </a:p>
          <a:p>
            <a:pPr lvl="3">
              <a:buSzPct val="65000"/>
              <a:buFont charset="2" typeface="Wingdings 2"/>
              <a:buChar char=""/>
            </a:pPr>
            <a:r>
              <a:rPr lang="hu-HU">
                <a:solidFill>
                  <a:srgbClr val="000000"/>
                </a:solidFill>
                <a:latin typeface="Constantia"/>
              </a:rPr>
              <a:t>Ötödik szint</a:t>
            </a:r>
            <a:endParaRPr/>
          </a:p>
        </p:txBody>
      </p:sp>
      <p:sp>
        <p:nvSpPr>
          <p:cNvPr id="130" name="PlaceHolder 8"/>
          <p:cNvSpPr>
            <a:spLocks noGrp="1"/>
          </p:cNvSpPr>
          <p:nvPr>
            <p:ph type="dt"/>
          </p:nvPr>
        </p:nvSpPr>
        <p:spPr>
          <a:xfrm>
            <a:off x="0" y="0"/>
            <a:ext cx="-11796840" cy="-11796840"/>
          </a:xfrm>
          <a:prstGeom prst="rect">
            <a:avLst/>
          </a:prstGeom>
        </p:spPr>
        <p:txBody>
          <a:bodyPr bIns="45000" lIns="90000" rIns="90000" tIns="45000"/>
          <a:p>
            <a:pPr>
              <a:lnSpc>
                <a:spcPct val="100000"/>
              </a:lnSpc>
            </a:pPr>
            <a:r>
              <a:rPr lang="hu-HU">
                <a:solidFill>
                  <a:srgbClr val="000000"/>
                </a:solidFill>
                <a:latin typeface="Constantia"/>
              </a:rPr>
              <a:t>2014. 9. 17.</a:t>
            </a:r>
            <a:endParaRPr/>
          </a:p>
        </p:txBody>
      </p:sp>
      <p:sp>
        <p:nvSpPr>
          <p:cNvPr id="131" name="PlaceHolder 9"/>
          <p:cNvSpPr>
            <a:spLocks noGrp="1"/>
          </p:cNvSpPr>
          <p:nvPr>
            <p:ph type="ftr"/>
          </p:nvPr>
        </p:nvSpPr>
        <p:spPr>
          <a:xfrm>
            <a:off x="0" y="0"/>
            <a:ext cx="-11796840" cy="-11796840"/>
          </a:xfrm>
          <a:prstGeom prst="rect">
            <a:avLst/>
          </a:prstGeom>
        </p:spPr>
        <p:txBody>
          <a:bodyPr bIns="45000" lIns="90000" rIns="90000" tIns="45000"/>
          <a:p>
            <a:endParaRPr/>
          </a:p>
        </p:txBody>
      </p:sp>
      <p:sp>
        <p:nvSpPr>
          <p:cNvPr id="132" name="PlaceHolder 10"/>
          <p:cNvSpPr>
            <a:spLocks noGrp="1"/>
          </p:cNvSpPr>
          <p:nvPr>
            <p:ph type="sldNum"/>
          </p:nvPr>
        </p:nvSpPr>
        <p:spPr>
          <a:xfrm>
            <a:off x="0" y="0"/>
            <a:ext cx="-11796840" cy="-11796840"/>
          </a:xfrm>
          <a:prstGeom prst="rect">
            <a:avLst/>
          </a:prstGeom>
        </p:spPr>
        <p:txBody>
          <a:bodyPr bIns="45000" lIns="90000" rIns="90000" tIns="45000"/>
          <a:p>
            <a:pPr>
              <a:lnSpc>
                <a:spcPct val="100000"/>
              </a:lnSpc>
            </a:pPr>
            <a:fld id="{615121A1-31E1-4151-A121-D131A1D12181}" type="slidenum">
              <a:rPr lang="hu-HU">
                <a:solidFill>
                  <a:srgbClr val="000000"/>
                </a:solidFill>
                <a:latin typeface="Constantia"/>
              </a:rPr>
              <a:t>&lt;szám&gt;</a:t>
            </a:fld>
            <a:endParaRPr/>
          </a:p>
        </p:txBody>
      </p:sp>
    </p:spTree>
  </p:cSld>
  <p:clrMap accent1="accent1" accent2="accent2" accent3="accent3" accent4="accent4" accent5="accent5" accent6="accent6" bg1="lt1" bg2="lt2" folHlink="folHlink" hlink="hlink" tx1="dk1" tx2="dk2"/>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165" name="CustomShape 1"/>
          <p:cNvSpPr/>
          <p:nvPr/>
        </p:nvSpPr>
        <p:spPr>
          <a:xfrm>
            <a:off x="-9360" y="-7200"/>
            <a:ext cx="9162720" cy="10411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166" name="CustomShape 2"/>
          <p:cNvSpPr/>
          <p:nvPr/>
        </p:nvSpPr>
        <p:spPr>
          <a:xfrm>
            <a:off x="4381560" y="-7200"/>
            <a:ext cx="4762080" cy="63792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167" name="CustomShape 3"/>
          <p:cNvSpPr/>
          <p:nvPr/>
        </p:nvSpPr>
        <p:spPr>
          <a:xfrm>
            <a:off x="-29160" y="421560"/>
            <a:ext cx="9162720" cy="64872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168" name="CustomShape 4"/>
          <p:cNvSpPr/>
          <p:nvPr/>
        </p:nvSpPr>
        <p:spPr>
          <a:xfrm>
            <a:off x="-21600" y="495360"/>
            <a:ext cx="9175320" cy="52992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169" name="PlaceHolder 5"/>
          <p:cNvSpPr>
            <a:spLocks noGrp="1"/>
          </p:cNvSpPr>
          <p:nvPr>
            <p:ph type="title"/>
          </p:nvPr>
        </p:nvSpPr>
        <p:spPr>
          <a:xfrm>
            <a:off x="457200" y="704160"/>
            <a:ext cx="8229240" cy="1142640"/>
          </a:xfrm>
          <a:prstGeom prst="rect">
            <a:avLst/>
          </a:prstGeom>
        </p:spPr>
        <p:txBody>
          <a:bodyPr anchor="b" bIns="0" lIns="0" rIns="0"/>
          <a:p>
            <a:pPr>
              <a:lnSpc>
                <a:spcPct val="100000"/>
              </a:lnSpc>
            </a:pPr>
            <a:r>
              <a:rPr lang="hu-HU" sz="5000">
                <a:solidFill>
                  <a:srgbClr val="04617b"/>
                </a:solidFill>
                <a:latin typeface="Calibri"/>
              </a:rPr>
              <a:t>Címszöveg formátumának szerkesztéseMintacím szerkesztése</a:t>
            </a:r>
            <a:endParaRPr/>
          </a:p>
        </p:txBody>
      </p:sp>
      <p:sp>
        <p:nvSpPr>
          <p:cNvPr id="170" name="PlaceHolder 6"/>
          <p:cNvSpPr>
            <a:spLocks noGrp="1"/>
          </p:cNvSpPr>
          <p:nvPr>
            <p:ph type="body"/>
          </p:nvPr>
        </p:nvSpPr>
        <p:spPr>
          <a:xfrm>
            <a:off x="457200" y="1855080"/>
            <a:ext cx="4039920" cy="659160"/>
          </a:xfrm>
          <a:prstGeom prst="rect">
            <a:avLst/>
          </a:prstGeom>
        </p:spPr>
        <p:txBody>
          <a:bodyPr anchor="ctr" bIns="0" lIns="45720" rIns="45720" tIns="0"/>
          <a:p>
            <a:pPr>
              <a:buSzPct val="45000"/>
              <a:buFont typeface="StarSymbol"/>
              <a:buChar char=""/>
            </a:pPr>
            <a:r>
              <a:rPr b="1" lang="hu-HU" sz="2400">
                <a:solidFill>
                  <a:srgbClr val="04617b"/>
                </a:solidFill>
                <a:latin typeface="Constantia"/>
              </a:rPr>
              <a:t>Vázlatszöveg formátumának szerkesztése</a:t>
            </a:r>
            <a:endParaRPr/>
          </a:p>
          <a:p>
            <a:pPr lvl="1">
              <a:buSzPct val="75000"/>
              <a:buFont typeface="StarSymbol"/>
              <a:buChar char=""/>
            </a:pPr>
            <a:r>
              <a:rPr b="1" lang="hu-HU" sz="2400">
                <a:solidFill>
                  <a:srgbClr val="04617b"/>
                </a:solidFill>
                <a:latin typeface="Constantia"/>
              </a:rPr>
              <a:t>Második vázlatszint</a:t>
            </a:r>
            <a:endParaRPr/>
          </a:p>
          <a:p>
            <a:pPr lvl="2">
              <a:buSzPct val="45000"/>
              <a:buFont typeface="StarSymbol"/>
              <a:buChar char=""/>
            </a:pPr>
            <a:r>
              <a:rPr b="1" lang="hu-HU" sz="2400">
                <a:solidFill>
                  <a:srgbClr val="04617b"/>
                </a:solidFill>
                <a:latin typeface="Constantia"/>
              </a:rPr>
              <a:t>Harmadik vázlatszint</a:t>
            </a:r>
            <a:endParaRPr/>
          </a:p>
          <a:p>
            <a:pPr lvl="3">
              <a:buSzPct val="75000"/>
              <a:buFont typeface="StarSymbol"/>
              <a:buChar char=""/>
            </a:pPr>
            <a:r>
              <a:rPr b="1" lang="hu-HU" sz="2400">
                <a:solidFill>
                  <a:srgbClr val="04617b"/>
                </a:solidFill>
                <a:latin typeface="Constantia"/>
              </a:rPr>
              <a:t>Negyedik vázlatszint</a:t>
            </a:r>
            <a:endParaRPr/>
          </a:p>
          <a:p>
            <a:pPr lvl="4">
              <a:buSzPct val="45000"/>
              <a:buFont typeface="StarSymbol"/>
              <a:buChar char=""/>
            </a:pPr>
            <a:r>
              <a:rPr b="1" lang="hu-HU" sz="2400">
                <a:solidFill>
                  <a:srgbClr val="04617b"/>
                </a:solidFill>
                <a:latin typeface="Constantia"/>
              </a:rPr>
              <a:t>Ötödik vázlatszint</a:t>
            </a:r>
            <a:endParaRPr/>
          </a:p>
          <a:p>
            <a:pPr lvl="5">
              <a:buSzPct val="45000"/>
              <a:buFont typeface="StarSymbol"/>
              <a:buChar char=""/>
            </a:pPr>
            <a:r>
              <a:rPr b="1" lang="hu-HU" sz="2400">
                <a:solidFill>
                  <a:srgbClr val="04617b"/>
                </a:solidFill>
                <a:latin typeface="Constantia"/>
              </a:rPr>
              <a:t>Hatodik vázlatszint</a:t>
            </a:r>
            <a:endParaRPr/>
          </a:p>
          <a:p>
            <a:pPr>
              <a:lnSpc>
                <a:spcPct val="100000"/>
              </a:lnSpc>
            </a:pPr>
            <a:r>
              <a:rPr b="1" lang="hu-HU" sz="2400">
                <a:solidFill>
                  <a:srgbClr val="04617b"/>
                </a:solidFill>
                <a:latin typeface="Constantia"/>
              </a:rPr>
              <a:t>Hetedik vázlatszintMintaszöveg szerkesztése</a:t>
            </a:r>
            <a:endParaRPr/>
          </a:p>
        </p:txBody>
      </p:sp>
      <p:sp>
        <p:nvSpPr>
          <p:cNvPr id="171" name="PlaceHolder 7"/>
          <p:cNvSpPr>
            <a:spLocks noGrp="1"/>
          </p:cNvSpPr>
          <p:nvPr>
            <p:ph type="body"/>
          </p:nvPr>
        </p:nvSpPr>
        <p:spPr>
          <a:xfrm>
            <a:off x="4645080" y="1859760"/>
            <a:ext cx="4041360" cy="654480"/>
          </a:xfrm>
          <a:prstGeom prst="rect">
            <a:avLst/>
          </a:prstGeom>
        </p:spPr>
        <p:txBody>
          <a:bodyPr anchor="ctr" bIns="0" lIns="45720" rIns="45720" tIns="0"/>
          <a:p>
            <a:pPr>
              <a:buSzPct val="45000"/>
              <a:buFont typeface="StarSymbol"/>
              <a:buChar char=""/>
            </a:pPr>
            <a:r>
              <a:rPr b="1" lang="hu-HU" sz="2400">
                <a:solidFill>
                  <a:srgbClr val="035c75"/>
                </a:solidFill>
                <a:latin typeface="Constantia"/>
              </a:rPr>
              <a:t>Vázlatszöveg formátumának szerkesztése</a:t>
            </a:r>
            <a:endParaRPr/>
          </a:p>
          <a:p>
            <a:pPr lvl="1">
              <a:buSzPct val="75000"/>
              <a:buFont typeface="StarSymbol"/>
              <a:buChar char=""/>
            </a:pPr>
            <a:r>
              <a:rPr b="1" lang="hu-HU" sz="2400">
                <a:solidFill>
                  <a:srgbClr val="035c75"/>
                </a:solidFill>
                <a:latin typeface="Constantia"/>
              </a:rPr>
              <a:t>Második vázlatszint</a:t>
            </a:r>
            <a:endParaRPr/>
          </a:p>
          <a:p>
            <a:pPr lvl="2">
              <a:buSzPct val="45000"/>
              <a:buFont typeface="StarSymbol"/>
              <a:buChar char=""/>
            </a:pPr>
            <a:r>
              <a:rPr b="1" lang="hu-HU" sz="2400">
                <a:solidFill>
                  <a:srgbClr val="035c75"/>
                </a:solidFill>
                <a:latin typeface="Constantia"/>
              </a:rPr>
              <a:t>Harmadik vázlatszint</a:t>
            </a:r>
            <a:endParaRPr/>
          </a:p>
          <a:p>
            <a:pPr lvl="3">
              <a:buSzPct val="75000"/>
              <a:buFont typeface="StarSymbol"/>
              <a:buChar char=""/>
            </a:pPr>
            <a:r>
              <a:rPr b="1" lang="hu-HU" sz="2400">
                <a:solidFill>
                  <a:srgbClr val="035c75"/>
                </a:solidFill>
                <a:latin typeface="Constantia"/>
              </a:rPr>
              <a:t>Negyedik vázlatszint</a:t>
            </a:r>
            <a:endParaRPr/>
          </a:p>
          <a:p>
            <a:pPr lvl="4">
              <a:buSzPct val="45000"/>
              <a:buFont typeface="StarSymbol"/>
              <a:buChar char=""/>
            </a:pPr>
            <a:r>
              <a:rPr b="1" lang="hu-HU" sz="2400">
                <a:solidFill>
                  <a:srgbClr val="035c75"/>
                </a:solidFill>
                <a:latin typeface="Constantia"/>
              </a:rPr>
              <a:t>Ötödik vázlatszint</a:t>
            </a:r>
            <a:endParaRPr/>
          </a:p>
          <a:p>
            <a:pPr lvl="5">
              <a:buSzPct val="45000"/>
              <a:buFont typeface="StarSymbol"/>
              <a:buChar char=""/>
            </a:pPr>
            <a:r>
              <a:rPr b="1" lang="hu-HU" sz="2400">
                <a:solidFill>
                  <a:srgbClr val="035c75"/>
                </a:solidFill>
                <a:latin typeface="Constantia"/>
              </a:rPr>
              <a:t>Hatodik vázlatszint</a:t>
            </a:r>
            <a:endParaRPr/>
          </a:p>
          <a:p>
            <a:pPr>
              <a:lnSpc>
                <a:spcPct val="100000"/>
              </a:lnSpc>
            </a:pPr>
            <a:r>
              <a:rPr b="1" lang="hu-HU" sz="2400">
                <a:solidFill>
                  <a:srgbClr val="035c75"/>
                </a:solidFill>
                <a:latin typeface="Constantia"/>
              </a:rPr>
              <a:t>Hetedik vázlatszintMintaszöveg szerkesztése</a:t>
            </a:r>
            <a:endParaRPr/>
          </a:p>
        </p:txBody>
      </p:sp>
      <p:sp>
        <p:nvSpPr>
          <p:cNvPr id="172" name="PlaceHolder 8"/>
          <p:cNvSpPr>
            <a:spLocks noGrp="1"/>
          </p:cNvSpPr>
          <p:nvPr>
            <p:ph type="body"/>
          </p:nvPr>
        </p:nvSpPr>
        <p:spPr>
          <a:xfrm>
            <a:off x="457200" y="2514600"/>
            <a:ext cx="4039920" cy="3845520"/>
          </a:xfrm>
          <a:prstGeom prst="rect">
            <a:avLst/>
          </a:prstGeom>
        </p:spPr>
        <p:txBody>
          <a:bodyPr anchor="b" bIns="0" lIns="0" rIns="0" tIns="0"/>
          <a:p>
            <a:pPr>
              <a:buSzPct val="45000"/>
              <a:buFont typeface="StarSymbol"/>
              <a:buChar char=""/>
            </a:pPr>
            <a:r>
              <a:rPr lang="hu-HU" sz="2200">
                <a:solidFill>
                  <a:srgbClr val="035c75"/>
                </a:solidFill>
                <a:latin typeface="Constantia"/>
              </a:rPr>
              <a:t>Vázlatszöveg formátumának szerkesztése</a:t>
            </a:r>
            <a:endParaRPr/>
          </a:p>
          <a:p>
            <a:pPr lvl="1">
              <a:buSzPct val="75000"/>
              <a:buFont typeface="StarSymbol"/>
              <a:buChar char=""/>
            </a:pPr>
            <a:r>
              <a:rPr lang="hu-HU" sz="2200">
                <a:solidFill>
                  <a:srgbClr val="035c75"/>
                </a:solidFill>
                <a:latin typeface="Constantia"/>
              </a:rPr>
              <a:t>Második vázlatszint</a:t>
            </a:r>
            <a:endParaRPr/>
          </a:p>
          <a:p>
            <a:pPr lvl="2">
              <a:buSzPct val="45000"/>
              <a:buFont typeface="StarSymbol"/>
              <a:buChar char=""/>
            </a:pPr>
            <a:r>
              <a:rPr lang="hu-HU" sz="2200">
                <a:solidFill>
                  <a:srgbClr val="035c75"/>
                </a:solidFill>
                <a:latin typeface="Constantia"/>
              </a:rPr>
              <a:t>Harmadik vázlatszint</a:t>
            </a:r>
            <a:endParaRPr/>
          </a:p>
          <a:p>
            <a:pPr lvl="3">
              <a:buSzPct val="75000"/>
              <a:buFont typeface="StarSymbol"/>
              <a:buChar char=""/>
            </a:pPr>
            <a:r>
              <a:rPr lang="hu-HU" sz="2200">
                <a:solidFill>
                  <a:srgbClr val="035c75"/>
                </a:solidFill>
                <a:latin typeface="Constantia"/>
              </a:rPr>
              <a:t>Negyedik vázlatszint</a:t>
            </a:r>
            <a:endParaRPr/>
          </a:p>
          <a:p>
            <a:pPr lvl="4">
              <a:buSzPct val="45000"/>
              <a:buFont typeface="StarSymbol"/>
              <a:buChar char=""/>
            </a:pPr>
            <a:r>
              <a:rPr lang="hu-HU" sz="2200">
                <a:solidFill>
                  <a:srgbClr val="035c75"/>
                </a:solidFill>
                <a:latin typeface="Constantia"/>
              </a:rPr>
              <a:t>Ötödik vázlatszint</a:t>
            </a:r>
            <a:endParaRPr/>
          </a:p>
          <a:p>
            <a:pPr lvl="5">
              <a:buSzPct val="45000"/>
              <a:buFont typeface="StarSymbol"/>
              <a:buChar char=""/>
            </a:pPr>
            <a:r>
              <a:rPr lang="hu-HU" sz="2200">
                <a:solidFill>
                  <a:srgbClr val="035c75"/>
                </a:solidFill>
                <a:latin typeface="Constantia"/>
              </a:rPr>
              <a:t>Hatodik vázlatszint</a:t>
            </a:r>
            <a:endParaRPr/>
          </a:p>
          <a:p>
            <a:pPr>
              <a:lnSpc>
                <a:spcPct val="100000"/>
              </a:lnSpc>
              <a:buSzPct val="95000"/>
              <a:buFont charset="2" typeface="Wingdings 2"/>
              <a:buChar char=""/>
            </a:pPr>
            <a:r>
              <a:rPr lang="hu-HU" sz="2200">
                <a:solidFill>
                  <a:srgbClr val="035c75"/>
                </a:solidFill>
                <a:latin typeface="Constantia"/>
              </a:rPr>
              <a:t>Hetedik vázlatszintMintaszöveg szerkesztése</a:t>
            </a:r>
            <a:endParaRPr/>
          </a:p>
          <a:p>
            <a:pPr lvl="1">
              <a:lnSpc>
                <a:spcPct val="100000"/>
              </a:lnSpc>
              <a:buSzPct val="85000"/>
              <a:buFont charset="2" typeface="Wingdings 2"/>
              <a:buChar char=""/>
            </a:pPr>
            <a:r>
              <a:rPr lang="hu-HU" sz="2000">
                <a:solidFill>
                  <a:srgbClr val="000000"/>
                </a:solidFill>
                <a:latin typeface="Constantia"/>
              </a:rPr>
              <a:t>Második szint</a:t>
            </a:r>
            <a:endParaRPr/>
          </a:p>
          <a:p>
            <a:pPr lvl="1">
              <a:buSzPct val="85000"/>
              <a:buFont charset="2" typeface="Wingdings 2"/>
              <a:buChar char=""/>
            </a:pPr>
            <a:r>
              <a:rPr lang="hu-HU">
                <a:solidFill>
                  <a:srgbClr val="000000"/>
                </a:solidFill>
                <a:latin typeface="Constantia"/>
              </a:rPr>
              <a:t>Harmadik szint</a:t>
            </a:r>
            <a:endParaRPr/>
          </a:p>
          <a:p>
            <a:pPr lvl="2">
              <a:buSzPct val="70000"/>
              <a:buFont charset="2" typeface="Wingdings 2"/>
              <a:buChar char=""/>
            </a:pPr>
            <a:r>
              <a:rPr lang="hu-HU" sz="1600">
                <a:solidFill>
                  <a:srgbClr val="000000"/>
                </a:solidFill>
                <a:latin typeface="Constantia"/>
              </a:rPr>
              <a:t>Negyedik szint</a:t>
            </a:r>
            <a:endParaRPr/>
          </a:p>
          <a:p>
            <a:pPr lvl="3">
              <a:buSzPct val="65000"/>
              <a:buFont charset="2" typeface="Wingdings 2"/>
              <a:buChar char=""/>
            </a:pPr>
            <a:r>
              <a:rPr lang="hu-HU" sz="1600">
                <a:solidFill>
                  <a:srgbClr val="000000"/>
                </a:solidFill>
                <a:latin typeface="Constantia"/>
              </a:rPr>
              <a:t>Ötödik szint</a:t>
            </a:r>
            <a:endParaRPr/>
          </a:p>
        </p:txBody>
      </p:sp>
      <p:sp>
        <p:nvSpPr>
          <p:cNvPr id="173" name="PlaceHolder 9"/>
          <p:cNvSpPr>
            <a:spLocks noGrp="1"/>
          </p:cNvSpPr>
          <p:nvPr>
            <p:ph type="body"/>
          </p:nvPr>
        </p:nvSpPr>
        <p:spPr>
          <a:xfrm>
            <a:off x="4645080" y="2514600"/>
            <a:ext cx="4041360" cy="3845520"/>
          </a:xfrm>
          <a:prstGeom prst="rect">
            <a:avLst/>
          </a:prstGeom>
        </p:spPr>
        <p:txBody>
          <a:bodyPr anchor="b" bIns="0" lIns="0" rIns="0" tIns="0"/>
          <a:p>
            <a:pPr>
              <a:buSzPct val="45000"/>
              <a:buFont typeface="StarSymbol"/>
              <a:buChar char=""/>
            </a:pPr>
            <a:r>
              <a:rPr lang="hu-HU" sz="2200">
                <a:solidFill>
                  <a:srgbClr val="035c75"/>
                </a:solidFill>
                <a:latin typeface="Constantia"/>
              </a:rPr>
              <a:t>Vázlatszöveg formátumának szerkesztése</a:t>
            </a:r>
            <a:endParaRPr/>
          </a:p>
          <a:p>
            <a:pPr lvl="1">
              <a:buSzPct val="75000"/>
              <a:buFont typeface="StarSymbol"/>
              <a:buChar char=""/>
            </a:pPr>
            <a:r>
              <a:rPr lang="hu-HU" sz="2200">
                <a:solidFill>
                  <a:srgbClr val="035c75"/>
                </a:solidFill>
                <a:latin typeface="Constantia"/>
              </a:rPr>
              <a:t>Második vázlatszint</a:t>
            </a:r>
            <a:endParaRPr/>
          </a:p>
          <a:p>
            <a:pPr lvl="2">
              <a:buSzPct val="45000"/>
              <a:buFont typeface="StarSymbol"/>
              <a:buChar char=""/>
            </a:pPr>
            <a:r>
              <a:rPr lang="hu-HU" sz="2200">
                <a:solidFill>
                  <a:srgbClr val="035c75"/>
                </a:solidFill>
                <a:latin typeface="Constantia"/>
              </a:rPr>
              <a:t>Harmadik vázlatszint</a:t>
            </a:r>
            <a:endParaRPr/>
          </a:p>
          <a:p>
            <a:pPr lvl="3">
              <a:buSzPct val="75000"/>
              <a:buFont typeface="StarSymbol"/>
              <a:buChar char=""/>
            </a:pPr>
            <a:r>
              <a:rPr lang="hu-HU" sz="2200">
                <a:solidFill>
                  <a:srgbClr val="035c75"/>
                </a:solidFill>
                <a:latin typeface="Constantia"/>
              </a:rPr>
              <a:t>Negyedik vázlatszint</a:t>
            </a:r>
            <a:endParaRPr/>
          </a:p>
          <a:p>
            <a:pPr lvl="4">
              <a:buSzPct val="45000"/>
              <a:buFont typeface="StarSymbol"/>
              <a:buChar char=""/>
            </a:pPr>
            <a:r>
              <a:rPr lang="hu-HU" sz="2200">
                <a:solidFill>
                  <a:srgbClr val="035c75"/>
                </a:solidFill>
                <a:latin typeface="Constantia"/>
              </a:rPr>
              <a:t>Ötödik vázlatszint</a:t>
            </a:r>
            <a:endParaRPr/>
          </a:p>
          <a:p>
            <a:pPr lvl="5">
              <a:buSzPct val="45000"/>
              <a:buFont typeface="StarSymbol"/>
              <a:buChar char=""/>
            </a:pPr>
            <a:r>
              <a:rPr lang="hu-HU" sz="2200">
                <a:solidFill>
                  <a:srgbClr val="035c75"/>
                </a:solidFill>
                <a:latin typeface="Constantia"/>
              </a:rPr>
              <a:t>Hatodik vázlatszint</a:t>
            </a:r>
            <a:endParaRPr/>
          </a:p>
          <a:p>
            <a:pPr>
              <a:lnSpc>
                <a:spcPct val="100000"/>
              </a:lnSpc>
              <a:buSzPct val="95000"/>
              <a:buFont charset="2" typeface="Wingdings 2"/>
              <a:buChar char=""/>
            </a:pPr>
            <a:r>
              <a:rPr lang="hu-HU" sz="2200">
                <a:solidFill>
                  <a:srgbClr val="035c75"/>
                </a:solidFill>
                <a:latin typeface="Constantia"/>
              </a:rPr>
              <a:t>Hetedik vázlatszintMintaszöveg szerkesztése</a:t>
            </a:r>
            <a:endParaRPr/>
          </a:p>
          <a:p>
            <a:pPr lvl="1">
              <a:lnSpc>
                <a:spcPct val="100000"/>
              </a:lnSpc>
              <a:buSzPct val="85000"/>
              <a:buFont charset="2" typeface="Wingdings 2"/>
              <a:buChar char=""/>
            </a:pPr>
            <a:r>
              <a:rPr lang="hu-HU" sz="2000">
                <a:solidFill>
                  <a:srgbClr val="000000"/>
                </a:solidFill>
                <a:latin typeface="Constantia"/>
              </a:rPr>
              <a:t>Második szint</a:t>
            </a:r>
            <a:endParaRPr/>
          </a:p>
          <a:p>
            <a:pPr lvl="1">
              <a:buSzPct val="85000"/>
              <a:buFont charset="2" typeface="Wingdings 2"/>
              <a:buChar char=""/>
            </a:pPr>
            <a:r>
              <a:rPr lang="hu-HU">
                <a:solidFill>
                  <a:srgbClr val="000000"/>
                </a:solidFill>
                <a:latin typeface="Constantia"/>
              </a:rPr>
              <a:t>Harmadik szint</a:t>
            </a:r>
            <a:endParaRPr/>
          </a:p>
          <a:p>
            <a:pPr lvl="2">
              <a:buSzPct val="70000"/>
              <a:buFont charset="2" typeface="Wingdings 2"/>
              <a:buChar char=""/>
            </a:pPr>
            <a:r>
              <a:rPr lang="hu-HU" sz="1600">
                <a:solidFill>
                  <a:srgbClr val="000000"/>
                </a:solidFill>
                <a:latin typeface="Constantia"/>
              </a:rPr>
              <a:t>Negyedik szint</a:t>
            </a:r>
            <a:endParaRPr/>
          </a:p>
          <a:p>
            <a:pPr lvl="3">
              <a:buSzPct val="65000"/>
              <a:buFont charset="2" typeface="Wingdings 2"/>
              <a:buChar char=""/>
            </a:pPr>
            <a:r>
              <a:rPr lang="hu-HU" sz="1600">
                <a:solidFill>
                  <a:srgbClr val="000000"/>
                </a:solidFill>
                <a:latin typeface="Constantia"/>
              </a:rPr>
              <a:t>Ötödik szint</a:t>
            </a:r>
            <a:endParaRPr/>
          </a:p>
        </p:txBody>
      </p:sp>
      <p:sp>
        <p:nvSpPr>
          <p:cNvPr id="174" name="PlaceHolder 10"/>
          <p:cNvSpPr>
            <a:spLocks noGrp="1"/>
          </p:cNvSpPr>
          <p:nvPr>
            <p:ph type="dt"/>
          </p:nvPr>
        </p:nvSpPr>
        <p:spPr>
          <a:xfrm>
            <a:off x="0" y="0"/>
            <a:ext cx="-11796840" cy="-11796840"/>
          </a:xfrm>
          <a:prstGeom prst="rect">
            <a:avLst/>
          </a:prstGeom>
        </p:spPr>
        <p:txBody>
          <a:bodyPr bIns="45000" lIns="90000" rIns="90000" tIns="45000"/>
          <a:p>
            <a:pPr>
              <a:lnSpc>
                <a:spcPct val="100000"/>
              </a:lnSpc>
            </a:pPr>
            <a:r>
              <a:rPr lang="hu-HU">
                <a:solidFill>
                  <a:srgbClr val="000000"/>
                </a:solidFill>
                <a:latin typeface="Constantia"/>
              </a:rPr>
              <a:t>2014. 9. 17.</a:t>
            </a:r>
            <a:endParaRPr/>
          </a:p>
        </p:txBody>
      </p:sp>
      <p:sp>
        <p:nvSpPr>
          <p:cNvPr id="175" name="PlaceHolder 11"/>
          <p:cNvSpPr>
            <a:spLocks noGrp="1"/>
          </p:cNvSpPr>
          <p:nvPr>
            <p:ph type="ftr"/>
          </p:nvPr>
        </p:nvSpPr>
        <p:spPr>
          <a:xfrm>
            <a:off x="0" y="0"/>
            <a:ext cx="-11796840" cy="-11796840"/>
          </a:xfrm>
          <a:prstGeom prst="rect">
            <a:avLst/>
          </a:prstGeom>
        </p:spPr>
        <p:txBody>
          <a:bodyPr bIns="45000" lIns="90000" rIns="90000" tIns="45000"/>
          <a:p>
            <a:endParaRPr/>
          </a:p>
        </p:txBody>
      </p:sp>
      <p:sp>
        <p:nvSpPr>
          <p:cNvPr id="176" name="PlaceHolder 12"/>
          <p:cNvSpPr>
            <a:spLocks noGrp="1"/>
          </p:cNvSpPr>
          <p:nvPr>
            <p:ph type="sldNum"/>
          </p:nvPr>
        </p:nvSpPr>
        <p:spPr>
          <a:xfrm>
            <a:off x="0" y="0"/>
            <a:ext cx="-11796840" cy="-11796840"/>
          </a:xfrm>
          <a:prstGeom prst="rect">
            <a:avLst/>
          </a:prstGeom>
        </p:spPr>
        <p:txBody>
          <a:bodyPr bIns="45000" lIns="90000" rIns="90000" tIns="45000"/>
          <a:p>
            <a:pPr>
              <a:lnSpc>
                <a:spcPct val="100000"/>
              </a:lnSpc>
            </a:pPr>
            <a:fld id="{9151F111-5191-41E1-9121-91E1916141D1}" type="slidenum">
              <a:rPr lang="hu-HU">
                <a:solidFill>
                  <a:srgbClr val="000000"/>
                </a:solidFill>
                <a:latin typeface="Constantia"/>
              </a:rPr>
              <a:t>&lt;szám&gt;</a:t>
            </a:fld>
            <a:endParaRPr/>
          </a:p>
        </p:txBody>
      </p:sp>
    </p:spTree>
  </p:cSld>
  <p:clrMap accent1="accent1" accent2="accent2" accent3="accent3" accent4="accent4" accent5="accent5" accent6="accent6" bg1="lt1" bg2="lt2" folHlink="folHlink" hlink="hlink" tx1="dk1" tx2="dk2"/>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209" name="CustomShape 1"/>
          <p:cNvSpPr/>
          <p:nvPr/>
        </p:nvSpPr>
        <p:spPr>
          <a:xfrm>
            <a:off x="-9360" y="-7200"/>
            <a:ext cx="9162720" cy="1041120"/>
          </a:xfrm>
          <a:prstGeom prst="rect">
            <a:avLst>
              <a:gd fmla="val 0" name="adj1"/>
              <a:gd fmla="val 0" name="adj2"/>
              <a:gd fmla="val 0" name="adj3"/>
              <a:gd fmla="val 0" name="adj4"/>
              <a:gd fmla="val 0" name="adj5"/>
              <a:gd fmla="val 0" name="adj6"/>
              <a:gd fmla="val 0" name="adj7"/>
              <a:gd fmla="val 0" name="adj8"/>
            </a:avLst>
          </a:prstGeom>
          <a:gradFill>
            <a:gsLst>
              <a:gs pos="0">
                <a:srgbClr val="0074a0"/>
              </a:gs>
              <a:gs pos="100000">
                <a:srgbClr val="00c4cd"/>
              </a:gs>
            </a:gsLst>
            <a:lin ang="5400000"/>
          </a:gradFill>
        </p:spPr>
      </p:sp>
      <p:sp>
        <p:nvSpPr>
          <p:cNvPr id="210" name="CustomShape 2"/>
          <p:cNvSpPr/>
          <p:nvPr/>
        </p:nvSpPr>
        <p:spPr>
          <a:xfrm>
            <a:off x="4381560" y="-7200"/>
            <a:ext cx="4762080" cy="637920"/>
          </a:xfrm>
          <a:prstGeom prst="rect">
            <a:avLst>
              <a:gd fmla="val 0" name="adj1"/>
              <a:gd fmla="val 0" name="adj2"/>
              <a:gd fmla="val 0" name="adj3"/>
              <a:gd fmla="val 0" name="adj4"/>
              <a:gd fmla="val 0" name="adj5"/>
              <a:gd fmla="val 0" name="adj6"/>
              <a:gd fmla="val 0" name="adj7"/>
              <a:gd fmla="val 0" name="adj8"/>
            </a:avLst>
          </a:prstGeom>
          <a:gradFill>
            <a:gsLst>
              <a:gs pos="0">
                <a:srgbClr val="00a0a8"/>
              </a:gs>
              <a:gs pos="100000">
                <a:srgbClr val="008abf"/>
              </a:gs>
            </a:gsLst>
            <a:lin ang="5400000"/>
          </a:gradFill>
        </p:spPr>
      </p:sp>
      <p:sp>
        <p:nvSpPr>
          <p:cNvPr id="211" name="CustomShape 3"/>
          <p:cNvSpPr/>
          <p:nvPr/>
        </p:nvSpPr>
        <p:spPr>
          <a:xfrm>
            <a:off x="-29160" y="421560"/>
            <a:ext cx="9162720" cy="648720"/>
          </a:xfrm>
          <a:prstGeom prst="rect">
            <a:avLst>
              <a:gd fmla="val 0" name="adj1"/>
              <a:gd fmla="val 0" name="adj2"/>
              <a:gd fmla="val 0" name="adj3"/>
              <a:gd fmla="val 0" name="adj4"/>
              <a:gd fmla="val 0" name="adj5"/>
              <a:gd fmla="val 0" name="adj6"/>
              <a:gd fmla="val 0" name="adj7"/>
              <a:gd fmla="val 0" name="adj8"/>
            </a:avLst>
          </a:prstGeom>
          <a:ln w="10800">
            <a:solidFill>
              <a:srgbClr val="008abf"/>
            </a:solidFill>
            <a:round/>
          </a:ln>
        </p:spPr>
      </p:sp>
      <p:sp>
        <p:nvSpPr>
          <p:cNvPr id="212" name="CustomShape 4"/>
          <p:cNvSpPr/>
          <p:nvPr/>
        </p:nvSpPr>
        <p:spPr>
          <a:xfrm>
            <a:off x="-21600" y="495360"/>
            <a:ext cx="9175320" cy="529920"/>
          </a:xfrm>
          <a:prstGeom prst="rect">
            <a:avLst>
              <a:gd fmla="val 0" name="adj1"/>
              <a:gd fmla="val 0" name="adj2"/>
              <a:gd fmla="val 0" name="adj3"/>
              <a:gd fmla="val 0" name="adj4"/>
              <a:gd fmla="val 0" name="adj5"/>
              <a:gd fmla="val 0" name="adj6"/>
              <a:gd fmla="val 0" name="adj7"/>
              <a:gd fmla="val 0" name="adj8"/>
            </a:avLst>
          </a:prstGeom>
          <a:ln w="9360">
            <a:solidFill>
              <a:srgbClr val="009dd9"/>
            </a:solidFill>
            <a:round/>
          </a:ln>
        </p:spPr>
      </p:sp>
      <p:sp>
        <p:nvSpPr>
          <p:cNvPr id="213" name="PlaceHolder 5"/>
          <p:cNvSpPr>
            <a:spLocks noGrp="1"/>
          </p:cNvSpPr>
          <p:nvPr>
            <p:ph type="title"/>
          </p:nvPr>
        </p:nvSpPr>
        <p:spPr>
          <a:xfrm>
            <a:off x="685800" y="514440"/>
            <a:ext cx="2742840" cy="1161720"/>
          </a:xfrm>
          <a:prstGeom prst="rect">
            <a:avLst/>
          </a:prstGeom>
        </p:spPr>
        <p:txBody>
          <a:bodyPr anchor="b" bIns="0" lIns="0" rIns="0" tIns="45000"/>
          <a:p>
            <a:pPr>
              <a:lnSpc>
                <a:spcPct val="100000"/>
              </a:lnSpc>
            </a:pPr>
            <a:r>
              <a:rPr lang="hu-HU" sz="2600">
                <a:solidFill>
                  <a:srgbClr val="04617b"/>
                </a:solidFill>
                <a:latin typeface="Calibri"/>
              </a:rPr>
              <a:t>Címszöveg formátumának szerkesztéseMintacím szerkesztése</a:t>
            </a:r>
            <a:endParaRPr/>
          </a:p>
        </p:txBody>
      </p:sp>
      <p:sp>
        <p:nvSpPr>
          <p:cNvPr id="214" name="PlaceHolder 6"/>
          <p:cNvSpPr>
            <a:spLocks noGrp="1"/>
          </p:cNvSpPr>
          <p:nvPr>
            <p:ph type="body"/>
          </p:nvPr>
        </p:nvSpPr>
        <p:spPr>
          <a:xfrm>
            <a:off x="685800" y="1676520"/>
            <a:ext cx="2742840" cy="4571640"/>
          </a:xfrm>
          <a:prstGeom prst="rect">
            <a:avLst/>
          </a:prstGeom>
        </p:spPr>
        <p:txBody>
          <a:bodyPr anchor="b" bIns="0" lIns="18360" rIns="18360" tIns="0"/>
          <a:p>
            <a:pPr>
              <a:buSzPct val="45000"/>
              <a:buFont typeface="StarSymbol"/>
              <a:buChar char=""/>
            </a:pPr>
            <a:r>
              <a:rPr lang="hu-HU" sz="1400">
                <a:solidFill>
                  <a:srgbClr val="035c75"/>
                </a:solidFill>
                <a:latin typeface="Constantia"/>
              </a:rPr>
              <a:t>Vázlatszöveg formátumának szerkesztése</a:t>
            </a:r>
            <a:endParaRPr/>
          </a:p>
          <a:p>
            <a:pPr lvl="1">
              <a:buSzPct val="75000"/>
              <a:buFont typeface="StarSymbol"/>
              <a:buChar char=""/>
            </a:pPr>
            <a:r>
              <a:rPr lang="hu-HU" sz="1400">
                <a:solidFill>
                  <a:srgbClr val="035c75"/>
                </a:solidFill>
                <a:latin typeface="Constantia"/>
              </a:rPr>
              <a:t>Második vázlatszint</a:t>
            </a:r>
            <a:endParaRPr/>
          </a:p>
          <a:p>
            <a:pPr lvl="2">
              <a:buSzPct val="45000"/>
              <a:buFont typeface="StarSymbol"/>
              <a:buChar char=""/>
            </a:pPr>
            <a:r>
              <a:rPr lang="hu-HU" sz="1400">
                <a:solidFill>
                  <a:srgbClr val="035c75"/>
                </a:solidFill>
                <a:latin typeface="Constantia"/>
              </a:rPr>
              <a:t>Harmadik vázlatszint</a:t>
            </a:r>
            <a:endParaRPr/>
          </a:p>
          <a:p>
            <a:pPr lvl="3">
              <a:buSzPct val="75000"/>
              <a:buFont typeface="StarSymbol"/>
              <a:buChar char=""/>
            </a:pPr>
            <a:r>
              <a:rPr lang="hu-HU" sz="1400">
                <a:solidFill>
                  <a:srgbClr val="035c75"/>
                </a:solidFill>
                <a:latin typeface="Constantia"/>
              </a:rPr>
              <a:t>Negyedik vázlatszint</a:t>
            </a:r>
            <a:endParaRPr/>
          </a:p>
          <a:p>
            <a:pPr lvl="4">
              <a:buSzPct val="45000"/>
              <a:buFont typeface="StarSymbol"/>
              <a:buChar char=""/>
            </a:pPr>
            <a:r>
              <a:rPr lang="hu-HU" sz="1400">
                <a:solidFill>
                  <a:srgbClr val="035c75"/>
                </a:solidFill>
                <a:latin typeface="Constantia"/>
              </a:rPr>
              <a:t>Ötödik vázlatszint</a:t>
            </a:r>
            <a:endParaRPr/>
          </a:p>
          <a:p>
            <a:pPr lvl="5">
              <a:buSzPct val="45000"/>
              <a:buFont typeface="StarSymbol"/>
              <a:buChar char=""/>
            </a:pPr>
            <a:r>
              <a:rPr lang="hu-HU" sz="1400">
                <a:solidFill>
                  <a:srgbClr val="035c75"/>
                </a:solidFill>
                <a:latin typeface="Constantia"/>
              </a:rPr>
              <a:t>Hatodik vázlatszint</a:t>
            </a:r>
            <a:endParaRPr/>
          </a:p>
          <a:p>
            <a:pPr>
              <a:lnSpc>
                <a:spcPct val="100000"/>
              </a:lnSpc>
            </a:pPr>
            <a:r>
              <a:rPr lang="hu-HU" sz="1400">
                <a:solidFill>
                  <a:srgbClr val="035c75"/>
                </a:solidFill>
                <a:latin typeface="Constantia"/>
              </a:rPr>
              <a:t>Hetedik vázlatszintMintaszöveg szerkesztése</a:t>
            </a:r>
            <a:endParaRPr/>
          </a:p>
        </p:txBody>
      </p:sp>
      <p:sp>
        <p:nvSpPr>
          <p:cNvPr id="215" name="PlaceHolder 7"/>
          <p:cNvSpPr>
            <a:spLocks noGrp="1"/>
          </p:cNvSpPr>
          <p:nvPr>
            <p:ph type="body"/>
          </p:nvPr>
        </p:nvSpPr>
        <p:spPr>
          <a:xfrm>
            <a:off x="3575160" y="1676520"/>
            <a:ext cx="5111280" cy="4571640"/>
          </a:xfrm>
          <a:prstGeom prst="rect">
            <a:avLst/>
          </a:prstGeom>
        </p:spPr>
        <p:txBody>
          <a:bodyPr bIns="45000" lIns="90000" rIns="90000" tIns="0"/>
          <a:p>
            <a:pPr>
              <a:buSzPct val="45000"/>
              <a:buFont typeface="StarSymbol"/>
              <a:buChar char=""/>
            </a:pPr>
            <a:r>
              <a:rPr lang="hu-HU" sz="2800">
                <a:solidFill>
                  <a:srgbClr val="000000"/>
                </a:solidFill>
                <a:latin typeface="Constantia"/>
              </a:rPr>
              <a:t>Vázlatszöveg formátumának szerkesztése</a:t>
            </a:r>
            <a:endParaRPr/>
          </a:p>
          <a:p>
            <a:pPr lvl="1">
              <a:buSzPct val="75000"/>
              <a:buFont typeface="StarSymbol"/>
              <a:buChar char=""/>
            </a:pPr>
            <a:r>
              <a:rPr lang="hu-HU" sz="2800">
                <a:solidFill>
                  <a:srgbClr val="000000"/>
                </a:solidFill>
                <a:latin typeface="Constantia"/>
              </a:rPr>
              <a:t>Második vázlatszint</a:t>
            </a:r>
            <a:endParaRPr/>
          </a:p>
          <a:p>
            <a:pPr lvl="2">
              <a:buSzPct val="45000"/>
              <a:buFont typeface="StarSymbol"/>
              <a:buChar char=""/>
            </a:pPr>
            <a:r>
              <a:rPr lang="hu-HU" sz="2800">
                <a:solidFill>
                  <a:srgbClr val="000000"/>
                </a:solidFill>
                <a:latin typeface="Constantia"/>
              </a:rPr>
              <a:t>Harmadik vázlatszint</a:t>
            </a:r>
            <a:endParaRPr/>
          </a:p>
          <a:p>
            <a:pPr lvl="3">
              <a:buSzPct val="75000"/>
              <a:buFont typeface="StarSymbol"/>
              <a:buChar char=""/>
            </a:pPr>
            <a:r>
              <a:rPr lang="hu-HU" sz="2800">
                <a:solidFill>
                  <a:srgbClr val="000000"/>
                </a:solidFill>
                <a:latin typeface="Constantia"/>
              </a:rPr>
              <a:t>Negyedik vázlatszint</a:t>
            </a:r>
            <a:endParaRPr/>
          </a:p>
          <a:p>
            <a:pPr lvl="4">
              <a:buSzPct val="45000"/>
              <a:buFont typeface="StarSymbol"/>
              <a:buChar char=""/>
            </a:pPr>
            <a:r>
              <a:rPr lang="hu-HU" sz="2800">
                <a:solidFill>
                  <a:srgbClr val="000000"/>
                </a:solidFill>
                <a:latin typeface="Constantia"/>
              </a:rPr>
              <a:t>Ötödik vázlatszint</a:t>
            </a:r>
            <a:endParaRPr/>
          </a:p>
          <a:p>
            <a:pPr lvl="5">
              <a:buSzPct val="45000"/>
              <a:buFont typeface="StarSymbol"/>
              <a:buChar char=""/>
            </a:pPr>
            <a:r>
              <a:rPr lang="hu-HU" sz="2800">
                <a:solidFill>
                  <a:srgbClr val="000000"/>
                </a:solidFill>
                <a:latin typeface="Constantia"/>
              </a:rPr>
              <a:t>Hatodik vázlatszint</a:t>
            </a:r>
            <a:endParaRPr/>
          </a:p>
          <a:p>
            <a:pPr>
              <a:lnSpc>
                <a:spcPct val="100000"/>
              </a:lnSpc>
              <a:buSzPct val="95000"/>
              <a:buFont charset="2" typeface="Wingdings 2"/>
              <a:buChar char=""/>
            </a:pPr>
            <a:r>
              <a:rPr lang="hu-HU" sz="2800">
                <a:solidFill>
                  <a:srgbClr val="000000"/>
                </a:solidFill>
                <a:latin typeface="Constantia"/>
              </a:rPr>
              <a:t>Hetedik vázlatszintMintaszöveg szerkesztése</a:t>
            </a:r>
            <a:endParaRPr/>
          </a:p>
          <a:p>
            <a:pPr lvl="1">
              <a:lnSpc>
                <a:spcPct val="100000"/>
              </a:lnSpc>
              <a:buSzPct val="85000"/>
              <a:buFont charset="2" typeface="Wingdings 2"/>
              <a:buChar char=""/>
            </a:pPr>
            <a:r>
              <a:rPr lang="hu-HU" sz="2600">
                <a:solidFill>
                  <a:srgbClr val="000000"/>
                </a:solidFill>
                <a:latin typeface="Constantia"/>
              </a:rPr>
              <a:t>Második szint</a:t>
            </a:r>
            <a:endParaRPr/>
          </a:p>
          <a:p>
            <a:pPr lvl="1">
              <a:buSzPct val="85000"/>
              <a:buFont charset="2" typeface="Wingdings 2"/>
              <a:buChar char=""/>
            </a:pPr>
            <a:r>
              <a:rPr lang="hu-HU" sz="2400">
                <a:solidFill>
                  <a:srgbClr val="000000"/>
                </a:solidFill>
                <a:latin typeface="Constantia"/>
              </a:rPr>
              <a:t>Harmadik szint</a:t>
            </a:r>
            <a:endParaRPr/>
          </a:p>
          <a:p>
            <a:pPr lvl="2">
              <a:buSzPct val="70000"/>
              <a:buFont charset="2" typeface="Wingdings 2"/>
              <a:buChar char=""/>
            </a:pPr>
            <a:r>
              <a:rPr lang="hu-HU" sz="2000">
                <a:solidFill>
                  <a:srgbClr val="000000"/>
                </a:solidFill>
                <a:latin typeface="Constantia"/>
              </a:rPr>
              <a:t>Negyedik szint</a:t>
            </a:r>
            <a:endParaRPr/>
          </a:p>
          <a:p>
            <a:pPr lvl="3">
              <a:buSzPct val="65000"/>
              <a:buFont charset="2" typeface="Wingdings 2"/>
              <a:buChar char=""/>
            </a:pPr>
            <a:r>
              <a:rPr lang="hu-HU">
                <a:solidFill>
                  <a:srgbClr val="000000"/>
                </a:solidFill>
                <a:latin typeface="Constantia"/>
              </a:rPr>
              <a:t>Ötödik szint</a:t>
            </a:r>
            <a:endParaRPr/>
          </a:p>
        </p:txBody>
      </p:sp>
      <p:sp>
        <p:nvSpPr>
          <p:cNvPr id="216" name="PlaceHolder 8"/>
          <p:cNvSpPr>
            <a:spLocks noGrp="1"/>
          </p:cNvSpPr>
          <p:nvPr>
            <p:ph type="dt"/>
          </p:nvPr>
        </p:nvSpPr>
        <p:spPr>
          <a:xfrm>
            <a:off x="0" y="0"/>
            <a:ext cx="-11796840" cy="-11796840"/>
          </a:xfrm>
          <a:prstGeom prst="rect">
            <a:avLst/>
          </a:prstGeom>
        </p:spPr>
        <p:txBody>
          <a:bodyPr bIns="45000" lIns="90000" rIns="90000" tIns="45000"/>
          <a:p>
            <a:pPr>
              <a:lnSpc>
                <a:spcPct val="100000"/>
              </a:lnSpc>
            </a:pPr>
            <a:r>
              <a:rPr lang="hu-HU">
                <a:solidFill>
                  <a:srgbClr val="000000"/>
                </a:solidFill>
                <a:latin typeface="Constantia"/>
              </a:rPr>
              <a:t>2014. 9. 17.</a:t>
            </a:r>
            <a:endParaRPr/>
          </a:p>
        </p:txBody>
      </p:sp>
      <p:sp>
        <p:nvSpPr>
          <p:cNvPr id="217" name="PlaceHolder 9"/>
          <p:cNvSpPr>
            <a:spLocks noGrp="1"/>
          </p:cNvSpPr>
          <p:nvPr>
            <p:ph type="ftr"/>
          </p:nvPr>
        </p:nvSpPr>
        <p:spPr>
          <a:xfrm>
            <a:off x="0" y="0"/>
            <a:ext cx="-11796840" cy="-11796840"/>
          </a:xfrm>
          <a:prstGeom prst="rect">
            <a:avLst/>
          </a:prstGeom>
        </p:spPr>
        <p:txBody>
          <a:bodyPr bIns="45000" lIns="90000" rIns="90000" tIns="45000"/>
          <a:p>
            <a:endParaRPr/>
          </a:p>
        </p:txBody>
      </p:sp>
      <p:sp>
        <p:nvSpPr>
          <p:cNvPr id="218" name="PlaceHolder 10"/>
          <p:cNvSpPr>
            <a:spLocks noGrp="1"/>
          </p:cNvSpPr>
          <p:nvPr>
            <p:ph type="sldNum"/>
          </p:nvPr>
        </p:nvSpPr>
        <p:spPr>
          <a:xfrm>
            <a:off x="0" y="0"/>
            <a:ext cx="-11796840" cy="-11796840"/>
          </a:xfrm>
          <a:prstGeom prst="rect">
            <a:avLst/>
          </a:prstGeom>
        </p:spPr>
        <p:txBody>
          <a:bodyPr bIns="45000" lIns="90000" rIns="90000" tIns="45000"/>
          <a:p>
            <a:pPr>
              <a:lnSpc>
                <a:spcPct val="100000"/>
              </a:lnSpc>
            </a:pPr>
            <a:fld id="{2101B161-1181-41E1-B131-11710131A1B1}" type="slidenum">
              <a:rPr lang="hu-HU">
                <a:solidFill>
                  <a:srgbClr val="000000"/>
                </a:solidFill>
                <a:latin typeface="Constantia"/>
              </a:rPr>
              <a:t>&lt;szám&gt;</a:t>
            </a:fld>
            <a:endParaRPr/>
          </a:p>
        </p:txBody>
      </p:sp>
    </p:spTree>
  </p:cSld>
  <p:clrMap accent1="accent1" accent2="accent2" accent3="accent3" accent4="accent4" accent5="accent5" accent6="accent6" bg1="lt1" bg2="lt2" folHlink="folHlink" hlink="hlink" tx1="dk1" tx2="dk2"/>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hyperlink" Target="http://hu.wikipedia.org/wiki/V%C3%A1ros" TargetMode="External"/><Relationship Id="rId2" Type="http://schemas.openxmlformats.org/officeDocument/2006/relationships/hyperlink" Target="http://hu.wikipedia.org/wiki/Telep%C3%BCl%C3%A9s" TargetMode="External"/><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40.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1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49.xml"/>
</Relationships>
</file>

<file path=ppt/slides/_rels/slide3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6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TextShape 1"/>
          <p:cNvSpPr txBox="1"/>
          <p:nvPr/>
        </p:nvSpPr>
        <p:spPr>
          <a:xfrm>
            <a:off x="533520" y="476640"/>
            <a:ext cx="7851240" cy="2016000"/>
          </a:xfrm>
          <a:prstGeom prst="rect">
            <a:avLst/>
          </a:prstGeom>
        </p:spPr>
        <p:txBody>
          <a:bodyPr anchor="b" bIns="0" lIns="0" rIns="18360" tIns="0"/>
          <a:p>
            <a:pPr algn="ctr">
              <a:lnSpc>
                <a:spcPct val="100000"/>
              </a:lnSpc>
            </a:pPr>
            <a:r>
              <a:rPr b="1" lang="hu-HU" sz="5400">
                <a:solidFill>
                  <a:srgbClr val="0bd0d9"/>
                </a:solidFill>
                <a:latin typeface="Calibri"/>
              </a:rPr>
              <a:t>Vidék marketing-a piacra jutás nehézségei</a:t>
            </a:r>
            <a:endParaRPr/>
          </a:p>
        </p:txBody>
      </p:sp>
      <p:sp>
        <p:nvSpPr>
          <p:cNvPr id="257" name="TextShape 2"/>
          <p:cNvSpPr txBox="1"/>
          <p:nvPr/>
        </p:nvSpPr>
        <p:spPr>
          <a:xfrm>
            <a:off x="533520" y="3213000"/>
            <a:ext cx="7854480" cy="1767960"/>
          </a:xfrm>
          <a:prstGeom prst="rect">
            <a:avLst/>
          </a:prstGeom>
        </p:spPr>
        <p:txBody>
          <a:bodyPr bIns="45000" lIns="0" rIns="18360" tIns="45000"/>
          <a:p>
            <a:pPr algn="ctr">
              <a:lnSpc>
                <a:spcPct val="100000"/>
              </a:lnSpc>
            </a:pPr>
            <a:r>
              <a:rPr lang="hu-HU" sz="4000">
                <a:solidFill>
                  <a:srgbClr val="000000"/>
                </a:solidFill>
                <a:latin typeface="Constantia"/>
              </a:rPr>
              <a:t>Falusi és agrárturizmus helyzete Magyarországon</a:t>
            </a:r>
            <a:endParaRPr/>
          </a:p>
          <a:p>
            <a:pPr algn="r">
              <a:lnSpc>
                <a:spcPct val="100000"/>
              </a:lnSpc>
            </a:pPr>
            <a:r>
              <a:rPr b="1" lang="hu-HU" sz="2600">
                <a:solidFill>
                  <a:srgbClr val="000000"/>
                </a:solidFill>
                <a:latin typeface="Constantia"/>
              </a:rPr>
              <a:t>Hőnyi Tamás</a:t>
            </a:r>
            <a:endParaRPr/>
          </a:p>
        </p:txBody>
      </p:sp>
    </p:spTree>
  </p:cSld>
  <p:transition spd="slow">
    <p:fade/>
  </p:transition>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TextShape 1"/>
          <p:cNvSpPr txBox="1"/>
          <p:nvPr/>
        </p:nvSpPr>
        <p:spPr>
          <a:xfrm>
            <a:off x="457200" y="116640"/>
            <a:ext cx="8229240" cy="1007640"/>
          </a:xfrm>
          <a:prstGeom prst="rect">
            <a:avLst/>
          </a:prstGeom>
        </p:spPr>
        <p:txBody>
          <a:bodyPr anchor="b" bIns="0" lIns="0" rIns="0" tIns="45000"/>
          <a:p>
            <a:pPr algn="ctr">
              <a:lnSpc>
                <a:spcPct val="100000"/>
              </a:lnSpc>
            </a:pPr>
            <a:r>
              <a:rPr lang="hu-HU" sz="5000">
                <a:solidFill>
                  <a:srgbClr val="04617b"/>
                </a:solidFill>
                <a:latin typeface="Calibri"/>
              </a:rPr>
              <a:t>Mikro -és Makro környezet</a:t>
            </a:r>
            <a:endParaRPr/>
          </a:p>
        </p:txBody>
      </p:sp>
      <p:pic>
        <p:nvPicPr>
          <p:cNvPr descr="" id="280" name="Picture 19"/>
          <p:cNvPicPr/>
          <p:nvPr/>
        </p:nvPicPr>
        <p:blipFill>
          <a:blip r:embed="rId1"/>
          <a:stretch>
            <a:fillRect/>
          </a:stretch>
        </p:blipFill>
        <p:spPr>
          <a:xfrm>
            <a:off x="1712160" y="1935000"/>
            <a:ext cx="5719320" cy="4389120"/>
          </a:xfrm>
          <a:prstGeom prst="rect">
            <a:avLst/>
          </a:prstGeom>
        </p:spPr>
      </p:pic>
    </p:spTree>
  </p:cSld>
  <p:transition spd="slow">
    <p:fade/>
  </p:transition>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1" name="TextShape 1"/>
          <p:cNvSpPr txBox="1"/>
          <p:nvPr/>
        </p:nvSpPr>
        <p:spPr>
          <a:xfrm>
            <a:off x="395640" y="188640"/>
            <a:ext cx="8229240" cy="935640"/>
          </a:xfrm>
          <a:prstGeom prst="rect">
            <a:avLst/>
          </a:prstGeom>
        </p:spPr>
        <p:txBody>
          <a:bodyPr anchor="b" bIns="0" lIns="0" rIns="0" tIns="45000"/>
          <a:p>
            <a:pPr algn="ctr">
              <a:lnSpc>
                <a:spcPct val="100000"/>
              </a:lnSpc>
            </a:pPr>
            <a:r>
              <a:rPr lang="hu-HU" sz="4400">
                <a:solidFill>
                  <a:srgbClr val="04617b"/>
                </a:solidFill>
                <a:latin typeface="Calibri"/>
              </a:rPr>
              <a:t>Disztribúció fontossága,jelentősége</a:t>
            </a:r>
            <a:endParaRPr/>
          </a:p>
        </p:txBody>
      </p:sp>
      <p:sp>
        <p:nvSpPr>
          <p:cNvPr id="282" name="TextShape 2"/>
          <p:cNvSpPr txBox="1"/>
          <p:nvPr/>
        </p:nvSpPr>
        <p:spPr>
          <a:xfrm>
            <a:off x="457200" y="1340640"/>
            <a:ext cx="8229240" cy="498348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Az információk eljuttatása az potenciális partnerekhez</a:t>
            </a:r>
            <a:endParaRPr/>
          </a:p>
          <a:p>
            <a:pPr lvl="1">
              <a:lnSpc>
                <a:spcPct val="100000"/>
              </a:lnSpc>
              <a:buSzPct val="85000"/>
              <a:buFont charset="2" typeface="Wingdings 2"/>
              <a:buChar char=""/>
            </a:pPr>
            <a:r>
              <a:rPr lang="hu-HU" sz="2800">
                <a:solidFill>
                  <a:srgbClr val="000000"/>
                </a:solidFill>
                <a:latin typeface="Constantia"/>
              </a:rPr>
              <a:t>Hirdetések</a:t>
            </a:r>
            <a:endParaRPr/>
          </a:p>
          <a:p>
            <a:pPr lvl="1">
              <a:lnSpc>
                <a:spcPct val="100000"/>
              </a:lnSpc>
              <a:buSzPct val="85000"/>
              <a:buFont charset="2" typeface="Wingdings 2"/>
              <a:buChar char=""/>
            </a:pPr>
            <a:r>
              <a:rPr lang="hu-HU" sz="2800">
                <a:solidFill>
                  <a:srgbClr val="000000"/>
                </a:solidFill>
                <a:latin typeface="Constantia"/>
              </a:rPr>
              <a:t>Konferenciák</a:t>
            </a:r>
            <a:endParaRPr/>
          </a:p>
          <a:p>
            <a:pPr lvl="1">
              <a:lnSpc>
                <a:spcPct val="100000"/>
              </a:lnSpc>
              <a:buSzPct val="85000"/>
              <a:buFont charset="2" typeface="Wingdings 2"/>
              <a:buChar char=""/>
            </a:pPr>
            <a:r>
              <a:rPr lang="hu-HU" sz="2800">
                <a:solidFill>
                  <a:srgbClr val="000000"/>
                </a:solidFill>
                <a:latin typeface="Constantia"/>
              </a:rPr>
              <a:t>Kiállítások</a:t>
            </a:r>
            <a:endParaRPr/>
          </a:p>
          <a:p>
            <a:pPr lvl="1">
              <a:lnSpc>
                <a:spcPct val="100000"/>
              </a:lnSpc>
              <a:buSzPct val="85000"/>
              <a:buFont charset="2" typeface="Wingdings 2"/>
              <a:buChar char=""/>
            </a:pPr>
            <a:r>
              <a:rPr lang="hu-HU" sz="2800">
                <a:solidFill>
                  <a:srgbClr val="000000"/>
                </a:solidFill>
                <a:latin typeface="Constantia"/>
              </a:rPr>
              <a:t>Sajtómunka</a:t>
            </a:r>
            <a:endParaRPr/>
          </a:p>
          <a:p>
            <a:pPr lvl="1">
              <a:lnSpc>
                <a:spcPct val="100000"/>
              </a:lnSpc>
              <a:buSzPct val="85000"/>
              <a:buFont charset="2" typeface="Wingdings 2"/>
              <a:buChar char=""/>
            </a:pPr>
            <a:r>
              <a:rPr lang="hu-HU" sz="2800">
                <a:solidFill>
                  <a:srgbClr val="000000"/>
                </a:solidFill>
                <a:latin typeface="Constantia"/>
              </a:rPr>
              <a:t>„</a:t>
            </a:r>
            <a:r>
              <a:rPr lang="hu-HU" sz="2800">
                <a:solidFill>
                  <a:srgbClr val="000000"/>
                </a:solidFill>
                <a:latin typeface="Constantia"/>
              </a:rPr>
              <a:t>Ügynökhálózat” </a:t>
            </a:r>
            <a:endParaRPr/>
          </a:p>
          <a:p>
            <a:pPr>
              <a:lnSpc>
                <a:spcPct val="100000"/>
              </a:lnSpc>
            </a:pPr>
            <a:endParaRPr/>
          </a:p>
        </p:txBody>
      </p:sp>
      <p:pic>
        <p:nvPicPr>
          <p:cNvPr descr="" id="283" name="Picture 2"/>
          <p:cNvPicPr/>
          <p:nvPr/>
        </p:nvPicPr>
        <p:blipFill>
          <a:blip r:embed="rId1"/>
          <a:stretch>
            <a:fillRect/>
          </a:stretch>
        </p:blipFill>
        <p:spPr>
          <a:xfrm>
            <a:off x="4860000" y="2352600"/>
            <a:ext cx="3960000" cy="4406400"/>
          </a:xfrm>
          <a:prstGeom prst="rect">
            <a:avLst/>
          </a:prstGeom>
        </p:spPr>
      </p:pic>
    </p:spTree>
  </p:cSld>
  <p:transition spd="slow">
    <p:fade/>
  </p:transition>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4" name="Picture 2"/>
          <p:cNvPicPr/>
          <p:nvPr/>
        </p:nvPicPr>
        <p:blipFill>
          <a:blip r:embed="rId1"/>
          <a:stretch>
            <a:fillRect/>
          </a:stretch>
        </p:blipFill>
        <p:spPr>
          <a:xfrm>
            <a:off x="899640" y="908640"/>
            <a:ext cx="7488360" cy="5832360"/>
          </a:xfrm>
          <a:prstGeom prst="rect">
            <a:avLst/>
          </a:prstGeom>
        </p:spPr>
      </p:pic>
    </p:spTree>
  </p:cSld>
  <p:transition spd="slow">
    <p:fade/>
  </p:transition>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 name="TextShape 1"/>
          <p:cNvSpPr txBox="1"/>
          <p:nvPr/>
        </p:nvSpPr>
        <p:spPr>
          <a:xfrm>
            <a:off x="457200" y="188640"/>
            <a:ext cx="8229240" cy="1007640"/>
          </a:xfrm>
          <a:prstGeom prst="rect">
            <a:avLst/>
          </a:prstGeom>
        </p:spPr>
        <p:txBody>
          <a:bodyPr anchor="b" bIns="0" lIns="0" rIns="0" tIns="45000"/>
          <a:p>
            <a:pPr algn="ctr">
              <a:lnSpc>
                <a:spcPct val="100000"/>
              </a:lnSpc>
            </a:pPr>
            <a:r>
              <a:rPr lang="hu-HU" sz="5000">
                <a:solidFill>
                  <a:srgbClr val="04617b"/>
                </a:solidFill>
                <a:latin typeface="Calibri"/>
              </a:rPr>
              <a:t>Falusi turizmus</a:t>
            </a:r>
            <a:endParaRPr/>
          </a:p>
        </p:txBody>
      </p:sp>
      <p:pic>
        <p:nvPicPr>
          <p:cNvPr descr="" id="286" name="Picture 2"/>
          <p:cNvPicPr/>
          <p:nvPr/>
        </p:nvPicPr>
        <p:blipFill>
          <a:blip r:embed="rId1"/>
          <a:stretch>
            <a:fillRect/>
          </a:stretch>
        </p:blipFill>
        <p:spPr>
          <a:xfrm>
            <a:off x="467640" y="1556640"/>
            <a:ext cx="8208720" cy="5040360"/>
          </a:xfrm>
          <a:prstGeom prst="rect">
            <a:avLst/>
          </a:prstGeom>
        </p:spPr>
      </p:pic>
      <p:pic>
        <p:nvPicPr>
          <p:cNvPr descr="" id="287" name="Picture 2"/>
          <p:cNvPicPr/>
          <p:nvPr/>
        </p:nvPicPr>
        <p:blipFill>
          <a:blip r:embed="rId2"/>
          <a:stretch>
            <a:fillRect/>
          </a:stretch>
        </p:blipFill>
        <p:spPr>
          <a:xfrm>
            <a:off x="7092360" y="44640"/>
            <a:ext cx="1944000" cy="1451520"/>
          </a:xfrm>
          <a:prstGeom prst="rect">
            <a:avLst/>
          </a:prstGeom>
        </p:spPr>
      </p:pic>
    </p:spTree>
  </p:cSld>
  <p:transition spd="slow">
    <p:fade/>
  </p:transition>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8" name="TextShape 1"/>
          <p:cNvSpPr txBox="1"/>
          <p:nvPr/>
        </p:nvSpPr>
        <p:spPr>
          <a:xfrm>
            <a:off x="457200" y="260640"/>
            <a:ext cx="8229240" cy="1079640"/>
          </a:xfrm>
          <a:prstGeom prst="rect">
            <a:avLst/>
          </a:prstGeom>
        </p:spPr>
        <p:txBody>
          <a:bodyPr anchor="b" bIns="0" lIns="0" rIns="0" tIns="45000"/>
          <a:p>
            <a:pPr algn="ctr">
              <a:lnSpc>
                <a:spcPct val="100000"/>
              </a:lnSpc>
            </a:pPr>
            <a:r>
              <a:rPr lang="hu-HU" sz="5000">
                <a:solidFill>
                  <a:srgbClr val="04617b"/>
                </a:solidFill>
                <a:latin typeface="Calibri"/>
              </a:rPr>
              <a:t>Falusi szálláshely</a:t>
            </a:r>
            <a:endParaRPr/>
          </a:p>
        </p:txBody>
      </p:sp>
      <p:sp>
        <p:nvSpPr>
          <p:cNvPr id="289" name="TextShape 2"/>
          <p:cNvSpPr txBox="1"/>
          <p:nvPr/>
        </p:nvSpPr>
        <p:spPr>
          <a:xfrm>
            <a:off x="457200" y="1556640"/>
            <a:ext cx="8229240" cy="476748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Minden olyan egyéb szálláshely, amelyet falun, tanyán, illetve város falusias lakókörzetében hoztak létre (működtetnek), ahol lehetőség van a falusi életkörülmények, helyi vidéki szokások és kultúra, valamint mezőgazdasági hagyományok komplex megismerésére, adott esetben azokban való részvételre, és a helyben nyújtott hagyományos ellátás igénybevételére</a:t>
            </a:r>
            <a:endParaRPr/>
          </a:p>
        </p:txBody>
      </p:sp>
    </p:spTree>
  </p:cSld>
  <p:transition spd="slow">
    <p:fade/>
  </p:transition>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0" name="TextShape 1"/>
          <p:cNvSpPr txBox="1"/>
          <p:nvPr/>
        </p:nvSpPr>
        <p:spPr>
          <a:xfrm>
            <a:off x="457200" y="116640"/>
            <a:ext cx="8229240" cy="791640"/>
          </a:xfrm>
          <a:prstGeom prst="rect">
            <a:avLst/>
          </a:prstGeom>
        </p:spPr>
        <p:txBody>
          <a:bodyPr anchor="b" bIns="0" lIns="0" rIns="0" tIns="45000"/>
          <a:p>
            <a:pPr>
              <a:lnSpc>
                <a:spcPct val="100000"/>
              </a:lnSpc>
            </a:pPr>
            <a:r>
              <a:rPr lang="hu-HU" sz="5000">
                <a:solidFill>
                  <a:srgbClr val="04617b"/>
                </a:solidFill>
                <a:latin typeface="Calibri"/>
              </a:rPr>
              <a:t>A falusi turizmus hazai áttekintése</a:t>
            </a:r>
            <a:endParaRPr/>
          </a:p>
        </p:txBody>
      </p:sp>
      <p:sp>
        <p:nvSpPr>
          <p:cNvPr id="291" name="TextShape 2"/>
          <p:cNvSpPr txBox="1"/>
          <p:nvPr/>
        </p:nvSpPr>
        <p:spPr>
          <a:xfrm>
            <a:off x="457200" y="908640"/>
            <a:ext cx="8229240" cy="583236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A falusi turizmus az 1930-as évektől jelen van a Balatonnál a Mátra a Bükk vidékein</a:t>
            </a:r>
            <a:endParaRPr/>
          </a:p>
          <a:p>
            <a:pPr>
              <a:lnSpc>
                <a:spcPct val="100000"/>
              </a:lnSpc>
              <a:buSzPct val="95000"/>
              <a:buFont charset="2" typeface="Wingdings 2"/>
              <a:buChar char=""/>
            </a:pPr>
            <a:r>
              <a:rPr lang="hu-HU" sz="2600">
                <a:solidFill>
                  <a:srgbClr val="000000"/>
                </a:solidFill>
                <a:latin typeface="Constantia"/>
              </a:rPr>
              <a:t>1930-1942-ig magas színvonalú magánszálláshelyek,az ország összes üdülési igényének 30-35%-a  falusi szálláshely</a:t>
            </a:r>
            <a:endParaRPr/>
          </a:p>
          <a:p>
            <a:pPr>
              <a:lnSpc>
                <a:spcPct val="100000"/>
              </a:lnSpc>
              <a:buSzPct val="95000"/>
              <a:buFont charset="2" typeface="Wingdings 2"/>
              <a:buChar char=""/>
            </a:pPr>
            <a:r>
              <a:rPr lang="hu-HU" sz="2400">
                <a:solidFill>
                  <a:srgbClr val="000000"/>
                </a:solidFill>
                <a:latin typeface="Constantia"/>
              </a:rPr>
              <a:t>Jellemző a gyermeküdültetés a cserenyaraltatás szervezett formája</a:t>
            </a:r>
            <a:endParaRPr/>
          </a:p>
          <a:p>
            <a:pPr>
              <a:lnSpc>
                <a:spcPct val="100000"/>
              </a:lnSpc>
              <a:buSzPct val="95000"/>
              <a:buFont charset="2" typeface="Wingdings 2"/>
              <a:buChar char=""/>
            </a:pPr>
            <a:r>
              <a:rPr lang="hu-HU" sz="2400">
                <a:solidFill>
                  <a:srgbClr val="000000"/>
                </a:solidFill>
                <a:latin typeface="Constantia"/>
              </a:rPr>
              <a:t>A világháborút, követően az 1970-es évekig csaknem teljesen megszűnik ,gazdasági okokból</a:t>
            </a:r>
            <a:endParaRPr/>
          </a:p>
          <a:p>
            <a:pPr>
              <a:lnSpc>
                <a:spcPct val="100000"/>
              </a:lnSpc>
              <a:buSzPct val="95000"/>
              <a:buFont charset="2" typeface="Wingdings 2"/>
              <a:buChar char=""/>
            </a:pPr>
            <a:r>
              <a:rPr lang="hu-HU" sz="2400">
                <a:solidFill>
                  <a:srgbClr val="000000"/>
                </a:solidFill>
                <a:latin typeface="Constantia"/>
              </a:rPr>
              <a:t>1980-tól forduló ponthoz érkezik az ágazat,megyei idegenforgalmi irodák,vállalkozó barát környezet</a:t>
            </a:r>
            <a:endParaRPr/>
          </a:p>
          <a:p>
            <a:pPr>
              <a:lnSpc>
                <a:spcPct val="100000"/>
              </a:lnSpc>
              <a:buSzPct val="95000"/>
              <a:buFont charset="2" typeface="Wingdings 2"/>
              <a:buChar char=""/>
            </a:pPr>
            <a:r>
              <a:rPr lang="hu-HU" sz="2400">
                <a:solidFill>
                  <a:srgbClr val="000000"/>
                </a:solidFill>
                <a:latin typeface="Constantia"/>
              </a:rPr>
              <a:t>2008-tól jelentős hanyatlás”válság hatásai”</a:t>
            </a:r>
            <a:endParaRPr/>
          </a:p>
          <a:p>
            <a:pPr>
              <a:lnSpc>
                <a:spcPct val="100000"/>
              </a:lnSpc>
              <a:buSzPct val="95000"/>
              <a:buFont charset="2" typeface="Wingdings 2"/>
              <a:buChar char=""/>
            </a:pPr>
            <a:r>
              <a:rPr lang="hu-HU" sz="2400">
                <a:solidFill>
                  <a:srgbClr val="000000"/>
                </a:solidFill>
                <a:latin typeface="Constantia"/>
              </a:rPr>
              <a:t>2009-jogszabályok változása,korábbi adókedvezmények eltörlése</a:t>
            </a:r>
            <a:endParaRPr/>
          </a:p>
          <a:p>
            <a:pPr>
              <a:lnSpc>
                <a:spcPct val="100000"/>
              </a:lnSpc>
            </a:pPr>
            <a:endParaRPr/>
          </a:p>
          <a:p>
            <a:pPr>
              <a:lnSpc>
                <a:spcPct val="100000"/>
              </a:lnSpc>
            </a:pPr>
            <a:endParaRPr/>
          </a:p>
        </p:txBody>
      </p:sp>
    </p:spTree>
  </p:cSld>
  <p:transition spd="slow">
    <p:fade/>
  </p:transition>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2" name="TextShape 1"/>
          <p:cNvSpPr txBox="1"/>
          <p:nvPr/>
        </p:nvSpPr>
        <p:spPr>
          <a:xfrm>
            <a:off x="457200" y="332640"/>
            <a:ext cx="8229240" cy="863640"/>
          </a:xfrm>
          <a:prstGeom prst="rect">
            <a:avLst/>
          </a:prstGeom>
        </p:spPr>
        <p:txBody>
          <a:bodyPr anchor="b" bIns="0" lIns="0" rIns="0" tIns="45000"/>
          <a:p>
            <a:pPr algn="ctr">
              <a:lnSpc>
                <a:spcPct val="100000"/>
              </a:lnSpc>
            </a:pPr>
            <a:r>
              <a:rPr lang="hu-HU" sz="5000">
                <a:solidFill>
                  <a:srgbClr val="04617b"/>
                </a:solidFill>
                <a:latin typeface="Calibri"/>
              </a:rPr>
              <a:t>Falusi turizmus a „lehetőség”célok</a:t>
            </a:r>
            <a:endParaRPr/>
          </a:p>
        </p:txBody>
      </p:sp>
      <p:sp>
        <p:nvSpPr>
          <p:cNvPr id="293" name="TextShape 2"/>
          <p:cNvSpPr txBox="1"/>
          <p:nvPr/>
        </p:nvSpPr>
        <p:spPr>
          <a:xfrm>
            <a:off x="457200" y="1268640"/>
            <a:ext cx="8229240" cy="505548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A falusi és agrárturizmus </a:t>
            </a:r>
            <a:r>
              <a:rPr b="1" lang="hu-HU" sz="2800">
                <a:solidFill>
                  <a:srgbClr val="000000"/>
                </a:solidFill>
                <a:latin typeface="Constantia"/>
              </a:rPr>
              <a:t>komplex</a:t>
            </a:r>
            <a:r>
              <a:rPr lang="hu-HU" sz="2800">
                <a:solidFill>
                  <a:srgbClr val="000000"/>
                </a:solidFill>
                <a:latin typeface="Constantia"/>
              </a:rPr>
              <a:t> rendszerének kialakítása,a vidékfejlesztési stratégiák kulcskérdése.</a:t>
            </a:r>
            <a:endParaRPr/>
          </a:p>
          <a:p>
            <a:pPr>
              <a:lnSpc>
                <a:spcPct val="100000"/>
              </a:lnSpc>
              <a:buSzPct val="95000"/>
              <a:buFont charset="2" typeface="Wingdings 2"/>
              <a:buChar char=""/>
            </a:pPr>
            <a:r>
              <a:rPr lang="hu-HU" sz="2800">
                <a:solidFill>
                  <a:srgbClr val="000000"/>
                </a:solidFill>
                <a:latin typeface="Constantia"/>
              </a:rPr>
              <a:t>A vidéki környezet,a családi erőforrások kihasználása</a:t>
            </a:r>
            <a:endParaRPr/>
          </a:p>
          <a:p>
            <a:pPr>
              <a:lnSpc>
                <a:spcPct val="100000"/>
              </a:lnSpc>
              <a:buSzPct val="95000"/>
              <a:buFont charset="2" typeface="Wingdings 2"/>
              <a:buChar char=""/>
            </a:pPr>
            <a:r>
              <a:rPr lang="hu-HU" sz="2800">
                <a:solidFill>
                  <a:srgbClr val="000000"/>
                </a:solidFill>
                <a:latin typeface="Constantia"/>
              </a:rPr>
              <a:t>Fenntartható turizmusfejlesztés elindítása,aktív szereplők bevonásával</a:t>
            </a:r>
            <a:endParaRPr/>
          </a:p>
          <a:p>
            <a:pPr>
              <a:lnSpc>
                <a:spcPct val="100000"/>
              </a:lnSpc>
              <a:buSzPct val="95000"/>
              <a:buFont charset="2" typeface="Wingdings 2"/>
              <a:buChar char=""/>
            </a:pPr>
            <a:r>
              <a:rPr lang="hu-HU" sz="2800">
                <a:solidFill>
                  <a:srgbClr val="000000"/>
                </a:solidFill>
                <a:latin typeface="Constantia"/>
              </a:rPr>
              <a:t>A vidéki turizmus összetett szolgáltatás,pl:lovas-horgász-vadász-kerékpáros-gasztro-termál-wellness-kulturális-falusi-kézműves-pihenő-farm-agro-bor-gazdasági-öko-bio,vallási-zarándok</a:t>
            </a:r>
            <a:endParaRPr/>
          </a:p>
          <a:p>
            <a:pPr>
              <a:lnSpc>
                <a:spcPct val="100000"/>
              </a:lnSpc>
              <a:buSzPct val="95000"/>
              <a:buFont charset="2" typeface="Wingdings 2"/>
              <a:buChar char=""/>
            </a:pPr>
            <a:r>
              <a:rPr lang="hu-HU" sz="2800">
                <a:solidFill>
                  <a:srgbClr val="000000"/>
                </a:solidFill>
                <a:latin typeface="Constantia"/>
              </a:rPr>
              <a:t>A szereplők összefogása,egymás erősítése,lokális források kihasználása</a:t>
            </a:r>
            <a:endParaRPr/>
          </a:p>
          <a:p>
            <a:pPr>
              <a:lnSpc>
                <a:spcPct val="100000"/>
              </a:lnSpc>
            </a:pPr>
            <a:endParaRPr/>
          </a:p>
        </p:txBody>
      </p:sp>
    </p:spTree>
  </p:cSld>
  <p:transition spd="slow">
    <p:fade/>
  </p:transition>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4" name="TextShape 1"/>
          <p:cNvSpPr txBox="1"/>
          <p:nvPr/>
        </p:nvSpPr>
        <p:spPr>
          <a:xfrm>
            <a:off x="457200" y="332640"/>
            <a:ext cx="8229240" cy="1007640"/>
          </a:xfrm>
          <a:prstGeom prst="rect">
            <a:avLst/>
          </a:prstGeom>
        </p:spPr>
        <p:txBody>
          <a:bodyPr anchor="b" bIns="0" lIns="0" rIns="0" tIns="45000"/>
          <a:p>
            <a:pPr algn="ctr">
              <a:lnSpc>
                <a:spcPct val="100000"/>
              </a:lnSpc>
            </a:pPr>
            <a:r>
              <a:rPr lang="hu-HU" sz="5000">
                <a:solidFill>
                  <a:srgbClr val="04617b"/>
                </a:solidFill>
                <a:latin typeface="Calibri"/>
              </a:rPr>
              <a:t>Falusi turizmus napjainkban</a:t>
            </a:r>
            <a:endParaRPr/>
          </a:p>
        </p:txBody>
      </p:sp>
      <p:sp>
        <p:nvSpPr>
          <p:cNvPr id="295" name="TextShape 2"/>
          <p:cNvSpPr txBox="1"/>
          <p:nvPr/>
        </p:nvSpPr>
        <p:spPr>
          <a:xfrm>
            <a:off x="467640" y="1412640"/>
            <a:ext cx="8229240" cy="521712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Társadalmi, gazdasági és természeti környezetre gyakorolt multiplikációs hatás miatt ,összetett „hátországot igényel”</a:t>
            </a:r>
            <a:endParaRPr/>
          </a:p>
          <a:p>
            <a:pPr>
              <a:lnSpc>
                <a:spcPct val="100000"/>
              </a:lnSpc>
              <a:buSzPct val="95000"/>
              <a:buFont charset="2" typeface="Wingdings 2"/>
              <a:buChar char=""/>
            </a:pPr>
            <a:r>
              <a:rPr lang="hu-HU" sz="2800">
                <a:solidFill>
                  <a:srgbClr val="000000"/>
                </a:solidFill>
                <a:latin typeface="Constantia"/>
              </a:rPr>
              <a:t>Természet ,kultúra,oktatás,egészségügy,mezőgazdaság,helyi kormányzat,értékesítés,közlekedés</a:t>
            </a:r>
            <a:endParaRPr/>
          </a:p>
          <a:p>
            <a:pPr>
              <a:lnSpc>
                <a:spcPct val="100000"/>
              </a:lnSpc>
              <a:buSzPct val="95000"/>
              <a:buFont charset="2" typeface="Wingdings 2"/>
              <a:buChar char=""/>
            </a:pPr>
            <a:r>
              <a:rPr lang="hu-HU" sz="2800">
                <a:solidFill>
                  <a:srgbClr val="000000"/>
                </a:solidFill>
                <a:latin typeface="Constantia"/>
              </a:rPr>
              <a:t>Kulturális örökségünk,védelme,széles körű bemutatása</a:t>
            </a:r>
            <a:endParaRPr/>
          </a:p>
          <a:p>
            <a:pPr>
              <a:lnSpc>
                <a:spcPct val="100000"/>
              </a:lnSpc>
              <a:buSzPct val="95000"/>
              <a:buFont charset="2" typeface="Wingdings 2"/>
              <a:buChar char=""/>
            </a:pPr>
            <a:r>
              <a:rPr lang="hu-HU" sz="2800">
                <a:solidFill>
                  <a:srgbClr val="000000"/>
                </a:solidFill>
                <a:latin typeface="Constantia"/>
              </a:rPr>
              <a:t>A „vidéki identitás”megőrzése erősítése</a:t>
            </a:r>
            <a:endParaRPr/>
          </a:p>
          <a:p>
            <a:pPr>
              <a:lnSpc>
                <a:spcPct val="100000"/>
              </a:lnSpc>
              <a:buSzPct val="95000"/>
              <a:buFont charset="2" typeface="Wingdings 2"/>
              <a:buChar char=""/>
            </a:pPr>
            <a:r>
              <a:rPr lang="hu-HU" sz="2800">
                <a:solidFill>
                  <a:srgbClr val="000000"/>
                </a:solidFill>
                <a:latin typeface="Constantia"/>
              </a:rPr>
              <a:t>Értékőrző megújítás,kulturális értékeink hangsúlyosabb megjelenítése</a:t>
            </a:r>
            <a:endParaRPr/>
          </a:p>
          <a:p>
            <a:pPr>
              <a:lnSpc>
                <a:spcPct val="100000"/>
              </a:lnSpc>
            </a:pPr>
            <a:endParaRPr/>
          </a:p>
        </p:txBody>
      </p:sp>
    </p:spTree>
  </p:cSld>
  <p:transition spd="slow">
    <p:fade/>
  </p:transition>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6" name="TextShape 1"/>
          <p:cNvSpPr txBox="1"/>
          <p:nvPr/>
        </p:nvSpPr>
        <p:spPr>
          <a:xfrm>
            <a:off x="457200" y="260640"/>
            <a:ext cx="8229240" cy="1586160"/>
          </a:xfrm>
          <a:prstGeom prst="rect">
            <a:avLst/>
          </a:prstGeom>
        </p:spPr>
        <p:txBody>
          <a:bodyPr anchor="b" bIns="0" lIns="0" rIns="0" tIns="45000"/>
          <a:p>
            <a:pPr>
              <a:lnSpc>
                <a:spcPct val="100000"/>
              </a:lnSpc>
            </a:pPr>
            <a:r>
              <a:rPr lang="hu-HU" sz="4400">
                <a:solidFill>
                  <a:srgbClr val="04617b"/>
                </a:solidFill>
                <a:latin typeface="Calibri"/>
              </a:rPr>
              <a:t>A falusi és agro turizmus (vidéki turizmus) SWOT elemzése</a:t>
            </a:r>
            <a:endParaRPr/>
          </a:p>
        </p:txBody>
      </p:sp>
      <p:sp>
        <p:nvSpPr>
          <p:cNvPr id="297" name="TextShape 2"/>
          <p:cNvSpPr txBox="1"/>
          <p:nvPr/>
        </p:nvSpPr>
        <p:spPr>
          <a:xfrm>
            <a:off x="457200" y="1935360"/>
            <a:ext cx="8229240" cy="4388760"/>
          </a:xfrm>
          <a:prstGeom prst="rect">
            <a:avLst/>
          </a:prstGeom>
        </p:spPr>
        <p:txBody>
          <a:bodyPr bIns="45000" lIns="90000" rIns="90000" tIns="45000"/>
          <a:p>
            <a:pPr>
              <a:lnSpc>
                <a:spcPct val="100000"/>
              </a:lnSpc>
              <a:buSzPct val="95000"/>
              <a:buFont charset="2" typeface="Wingdings 2"/>
              <a:buChar char=""/>
            </a:pPr>
            <a:r>
              <a:rPr lang="hu-HU" sz="2000">
                <a:solidFill>
                  <a:srgbClr val="000000"/>
                </a:solidFill>
                <a:latin typeface="Constantia"/>
              </a:rPr>
              <a:t>Forrás:Falusi és agro turizmus stratégiája</a:t>
            </a:r>
            <a:endParaRPr/>
          </a:p>
          <a:p>
            <a:pPr>
              <a:lnSpc>
                <a:spcPct val="100000"/>
              </a:lnSpc>
              <a:buSzPct val="95000"/>
              <a:buFont charset="2" typeface="Wingdings 2"/>
              <a:buChar char=""/>
            </a:pPr>
            <a:r>
              <a:rPr lang="hu-HU" sz="2000">
                <a:solidFill>
                  <a:srgbClr val="000000"/>
                </a:solidFill>
                <a:latin typeface="Constantia"/>
              </a:rPr>
              <a:t>(2011-2020)FATOSZ</a:t>
            </a:r>
            <a:endParaRPr/>
          </a:p>
          <a:p>
            <a:pPr>
              <a:lnSpc>
                <a:spcPct val="100000"/>
              </a:lnSpc>
            </a:pPr>
            <a:endParaRPr/>
          </a:p>
        </p:txBody>
      </p:sp>
      <p:pic>
        <p:nvPicPr>
          <p:cNvPr descr="" id="298" name="Picture 2"/>
          <p:cNvPicPr/>
          <p:nvPr/>
        </p:nvPicPr>
        <p:blipFill>
          <a:blip r:embed="rId1"/>
          <a:stretch>
            <a:fillRect/>
          </a:stretch>
        </p:blipFill>
        <p:spPr>
          <a:xfrm>
            <a:off x="4860000" y="2493000"/>
            <a:ext cx="3456000" cy="4248000"/>
          </a:xfrm>
          <a:prstGeom prst="rect">
            <a:avLst/>
          </a:prstGeom>
        </p:spPr>
      </p:pic>
      <p:pic>
        <p:nvPicPr>
          <p:cNvPr descr="" id="299" name="Picture 5"/>
          <p:cNvPicPr/>
          <p:nvPr/>
        </p:nvPicPr>
        <p:blipFill>
          <a:blip r:embed="rId2"/>
          <a:stretch>
            <a:fillRect/>
          </a:stretch>
        </p:blipFill>
        <p:spPr>
          <a:xfrm>
            <a:off x="179640" y="2709000"/>
            <a:ext cx="3672000" cy="4032000"/>
          </a:xfrm>
          <a:prstGeom prst="rect">
            <a:avLst/>
          </a:prstGeom>
        </p:spPr>
      </p:pic>
    </p:spTree>
  </p:cSld>
  <p:transition spd="slow">
    <p:fade/>
  </p:transition>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300" name="Table 1"/>
          <p:cNvGraphicFramePr/>
          <p:nvPr/>
        </p:nvGraphicFramePr>
        <p:xfrm>
          <a:off x="827640" y="260640"/>
          <a:ext cx="7560360" cy="6495480"/>
        </p:xfrm>
        <a:graphic>
          <a:graphicData uri="http://schemas.openxmlformats.org/drawingml/2006/table">
            <a:tbl>
              <a:tblPr/>
              <a:tblGrid>
                <a:gridCol w="3781800"/>
                <a:gridCol w="3778560"/>
              </a:tblGrid>
              <a:tr h="259560">
                <a:tc>
                  <a:txBody>
                    <a:bodyPr bIns="0" lIns="68400" rIns="68400" tIns="0" wrap="none"/>
                    <a:p>
                      <a:pPr algn="ctr">
                        <a:lnSpc>
                          <a:spcPct val="100000"/>
                        </a:lnSpc>
                      </a:pPr>
                      <a:r>
                        <a:rPr b="1" i="1" lang="hu-HU">
                          <a:solidFill>
                            <a:srgbClr val="ffffff"/>
                          </a:solidFill>
                          <a:latin typeface="Times New Roman"/>
                          <a:ea typeface="Times New Roman"/>
                        </a:rPr>
                        <a:t>Erősségek</a:t>
                      </a:r>
                      <a:endParaRPr/>
                    </a:p>
                  </a:txBody>
                  <a:tcPr/>
                </a:tc>
                <a:tc>
                  <a:txBody>
                    <a:bodyPr bIns="0" lIns="68400" rIns="68400" tIns="0" wrap="none"/>
                    <a:p>
                      <a:pPr algn="ctr">
                        <a:lnSpc>
                          <a:spcPct val="100000"/>
                        </a:lnSpc>
                      </a:pPr>
                      <a:r>
                        <a:rPr b="1" i="1" lang="hu-HU">
                          <a:solidFill>
                            <a:srgbClr val="ffffff"/>
                          </a:solidFill>
                          <a:latin typeface="Times New Roman"/>
                          <a:ea typeface="Times New Roman"/>
                        </a:rPr>
                        <a:t>Gyengeségek</a:t>
                      </a:r>
                      <a:endParaRPr/>
                    </a:p>
                  </a:txBody>
                  <a:tcPr/>
                </a:tc>
              </a:tr>
              <a:tr h="6235920">
                <a:tc>
                  <a:txBody>
                    <a:bodyPr bIns="0" lIns="68400" rIns="68400" tIns="0" wrap="none"/>
                    <a:p>
                      <a:pPr algn="just">
                        <a:lnSpc>
                          <a:spcPct val="100000"/>
                        </a:lnSpc>
                        <a:buFont typeface="Times New Roman"/>
                        <a:buChar char="-"/>
                      </a:pPr>
                      <a:r>
                        <a:rPr b="1" lang="hu-HU">
                          <a:solidFill>
                            <a:srgbClr val="ffffff"/>
                          </a:solidFill>
                          <a:latin typeface="Times New Roman"/>
                          <a:ea typeface="Times New Roman"/>
                        </a:rPr>
                        <a:t>A helyi erőforrások hasznosításának jó példái</a:t>
                      </a:r>
                      <a:endParaRPr/>
                    </a:p>
                    <a:p>
                      <a:pPr algn="just">
                        <a:lnSpc>
                          <a:spcPct val="100000"/>
                        </a:lnSpc>
                        <a:buFont typeface="Times New Roman"/>
                        <a:buChar char="-"/>
                      </a:pPr>
                      <a:r>
                        <a:rPr b="1" lang="hu-HU">
                          <a:solidFill>
                            <a:srgbClr val="ffffff"/>
                          </a:solidFill>
                          <a:latin typeface="Times New Roman"/>
                          <a:ea typeface="Times New Roman"/>
                        </a:rPr>
                        <a:t>Történelmi hagyományok követése, szerves fejlődéshez való visszatérés</a:t>
                      </a:r>
                      <a:endParaRPr/>
                    </a:p>
                    <a:p>
                      <a:pPr algn="just">
                        <a:lnSpc>
                          <a:spcPct val="100000"/>
                        </a:lnSpc>
                        <a:buFont typeface="Times New Roman"/>
                        <a:buChar char="-"/>
                      </a:pPr>
                      <a:r>
                        <a:rPr b="1" lang="hu-HU">
                          <a:solidFill>
                            <a:srgbClr val="ffffff"/>
                          </a:solidFill>
                          <a:latin typeface="Times New Roman"/>
                          <a:ea typeface="Times New Roman"/>
                        </a:rPr>
                        <a:t>Kialakult szervezeti rendszer, működő hálózat</a:t>
                      </a:r>
                      <a:endParaRPr/>
                    </a:p>
                    <a:p>
                      <a:pPr algn="just">
                        <a:lnSpc>
                          <a:spcPct val="100000"/>
                        </a:lnSpc>
                        <a:buFont typeface="Times New Roman"/>
                        <a:buChar char="-"/>
                      </a:pPr>
                      <a:r>
                        <a:rPr b="1" lang="hu-HU">
                          <a:solidFill>
                            <a:srgbClr val="ffffff"/>
                          </a:solidFill>
                          <a:latin typeface="Times New Roman"/>
                          <a:ea typeface="Times New Roman"/>
                        </a:rPr>
                        <a:t>Együttműködés más vidéki turizmusban érintett hazai szakmai szervezetekkel</a:t>
                      </a:r>
                      <a:endParaRPr/>
                    </a:p>
                    <a:p>
                      <a:pPr algn="just">
                        <a:lnSpc>
                          <a:spcPct val="100000"/>
                        </a:lnSpc>
                        <a:buFont typeface="Times New Roman"/>
                        <a:buChar char="-"/>
                      </a:pPr>
                      <a:r>
                        <a:rPr b="1" lang="hu-HU">
                          <a:solidFill>
                            <a:srgbClr val="ffffff"/>
                          </a:solidFill>
                          <a:latin typeface="Times New Roman"/>
                          <a:ea typeface="Times New Roman"/>
                        </a:rPr>
                        <a:t>Az elmúlt években jelentős mértékben kibővült turisztikai kapacitások</a:t>
                      </a:r>
                      <a:endParaRPr/>
                    </a:p>
                    <a:p>
                      <a:pPr algn="just">
                        <a:lnSpc>
                          <a:spcPct val="100000"/>
                        </a:lnSpc>
                        <a:buFont typeface="Times New Roman"/>
                        <a:buChar char="-"/>
                      </a:pPr>
                      <a:r>
                        <a:rPr b="1" lang="hu-HU">
                          <a:solidFill>
                            <a:srgbClr val="ffffff"/>
                          </a:solidFill>
                          <a:latin typeface="Times New Roman"/>
                          <a:ea typeface="Times New Roman"/>
                        </a:rPr>
                        <a:t>Elemeiben egymást erősítő tematikus turisztikai kínálatok (pl.: borút, szilvaút, tormaút, sajtút, vidéki fesztiválok és egyéb rendezvények) példái</a:t>
                      </a:r>
                      <a:endParaRPr/>
                    </a:p>
                    <a:p>
                      <a:pPr algn="just">
                        <a:lnSpc>
                          <a:spcPct val="100000"/>
                        </a:lnSpc>
                        <a:buFont typeface="Times New Roman"/>
                        <a:buChar char="-"/>
                      </a:pPr>
                      <a:r>
                        <a:rPr b="1" lang="hu-HU">
                          <a:solidFill>
                            <a:srgbClr val="ffffff"/>
                          </a:solidFill>
                          <a:latin typeface="Times New Roman"/>
                          <a:ea typeface="Times New Roman"/>
                        </a:rPr>
                        <a:t>Közel 16 éve bevezetett minősítési rendszer és szaktanácsadási hálózat</a:t>
                      </a:r>
                      <a:endParaRPr/>
                    </a:p>
                    <a:p>
                      <a:pPr algn="just">
                        <a:lnSpc>
                          <a:spcPct val="100000"/>
                        </a:lnSpc>
                        <a:buFont typeface="Times New Roman"/>
                        <a:buChar char="-"/>
                      </a:pPr>
                      <a:r>
                        <a:rPr b="1" lang="hu-HU">
                          <a:solidFill>
                            <a:srgbClr val="ffffff"/>
                          </a:solidFill>
                          <a:latin typeface="Times New Roman"/>
                          <a:ea typeface="Times New Roman"/>
                        </a:rPr>
                        <a:t>Nemzetközi kapcsolatok, tagság az Eurogites-ben</a:t>
                      </a:r>
                      <a:endParaRPr/>
                    </a:p>
                    <a:p>
                      <a:pPr algn="just">
                        <a:lnSpc>
                          <a:spcPct val="100000"/>
                        </a:lnSpc>
                      </a:pPr>
                      <a:r>
                        <a:rPr b="1" lang="hu-HU">
                          <a:solidFill>
                            <a:srgbClr val="ffffff"/>
                          </a:solidFill>
                          <a:latin typeface="Times New Roman"/>
                          <a:ea typeface="Times New Roman"/>
                        </a:rPr>
                        <a:t> </a:t>
                      </a:r>
                      <a:endParaRPr/>
                    </a:p>
                  </a:txBody>
                  <a:tcPr/>
                </a:tc>
                <a:tc>
                  <a:txBody>
                    <a:bodyPr bIns="0" lIns="68400" rIns="68400" tIns="0" wrap="none"/>
                    <a:p>
                      <a:pPr algn="just">
                        <a:lnSpc>
                          <a:spcPct val="100000"/>
                        </a:lnSpc>
                        <a:buFont typeface="Times New Roman"/>
                        <a:buChar char="-"/>
                      </a:pPr>
                      <a:r>
                        <a:rPr lang="hu-HU">
                          <a:solidFill>
                            <a:srgbClr val="000000"/>
                          </a:solidFill>
                          <a:latin typeface="Times New Roman"/>
                          <a:ea typeface="Times New Roman"/>
                        </a:rPr>
                        <a:t>Helyi adottságokra épülő komplex turisztikai programcsomagok hiánya</a:t>
                      </a:r>
                      <a:endParaRPr/>
                    </a:p>
                    <a:p>
                      <a:pPr algn="just">
                        <a:lnSpc>
                          <a:spcPct val="100000"/>
                        </a:lnSpc>
                      </a:pPr>
                      <a:r>
                        <a:rPr lang="hu-HU">
                          <a:solidFill>
                            <a:srgbClr val="000000"/>
                          </a:solidFill>
                          <a:latin typeface="Times New Roman"/>
                          <a:ea typeface="Times New Roman"/>
                        </a:rPr>
                        <a:t> </a:t>
                      </a:r>
                      <a:endParaRPr/>
                    </a:p>
                    <a:p>
                      <a:pPr algn="just">
                        <a:lnSpc>
                          <a:spcPct val="100000"/>
                        </a:lnSpc>
                      </a:pPr>
                      <a:r>
                        <a:rPr lang="hu-HU">
                          <a:solidFill>
                            <a:srgbClr val="000000"/>
                          </a:solidFill>
                          <a:latin typeface="Times New Roman"/>
                          <a:ea typeface="Times New Roman"/>
                        </a:rPr>
                        <a:t> </a:t>
                      </a:r>
                      <a:endParaRPr/>
                    </a:p>
                    <a:p>
                      <a:pPr algn="just">
                        <a:lnSpc>
                          <a:spcPct val="100000"/>
                        </a:lnSpc>
                        <a:buFont typeface="Times New Roman"/>
                        <a:buChar char="-"/>
                      </a:pPr>
                      <a:r>
                        <a:rPr lang="hu-HU">
                          <a:solidFill>
                            <a:srgbClr val="000000"/>
                          </a:solidFill>
                          <a:latin typeface="Times New Roman"/>
                          <a:ea typeface="Times New Roman"/>
                        </a:rPr>
                        <a:t>Alulfinanszírozott, alacsony hatékonyságú szervezeti rendszer</a:t>
                      </a:r>
                      <a:endParaRPr/>
                    </a:p>
                    <a:p>
                      <a:pPr algn="just">
                        <a:lnSpc>
                          <a:spcPct val="100000"/>
                        </a:lnSpc>
                        <a:buFont typeface="Times New Roman"/>
                        <a:buChar char="-"/>
                      </a:pPr>
                      <a:r>
                        <a:rPr lang="hu-HU">
                          <a:solidFill>
                            <a:srgbClr val="000000"/>
                          </a:solidFill>
                          <a:latin typeface="Times New Roman"/>
                          <a:ea typeface="Times New Roman"/>
                        </a:rPr>
                        <a:t>Helyi, megyei együttműködések gyengesége</a:t>
                      </a:r>
                      <a:endParaRPr/>
                    </a:p>
                    <a:p>
                      <a:pPr algn="just">
                        <a:lnSpc>
                          <a:spcPct val="100000"/>
                        </a:lnSpc>
                        <a:buFont typeface="Times New Roman"/>
                        <a:buChar char="-"/>
                      </a:pPr>
                      <a:r>
                        <a:rPr lang="hu-HU">
                          <a:solidFill>
                            <a:srgbClr val="000000"/>
                          </a:solidFill>
                          <a:latin typeface="Times New Roman"/>
                          <a:ea typeface="Times New Roman"/>
                        </a:rPr>
                        <a:t> </a:t>
                      </a:r>
                      <a:r>
                        <a:rPr lang="hu-HU">
                          <a:solidFill>
                            <a:srgbClr val="000000"/>
                          </a:solidFill>
                          <a:latin typeface="Times New Roman"/>
                          <a:ea typeface="Times New Roman"/>
                        </a:rPr>
                        <a:t>Heterogén jellegű, a szolgáltatások szűk spektrumával jellemzett turisztikai kínálat.</a:t>
                      </a:r>
                      <a:endParaRPr/>
                    </a:p>
                    <a:p>
                      <a:pPr algn="just">
                        <a:lnSpc>
                          <a:spcPct val="100000"/>
                        </a:lnSpc>
                      </a:pPr>
                      <a:r>
                        <a:rPr lang="hu-HU">
                          <a:solidFill>
                            <a:srgbClr val="000000"/>
                          </a:solidFill>
                          <a:latin typeface="Times New Roman"/>
                          <a:ea typeface="Times New Roman"/>
                        </a:rPr>
                        <a:t> </a:t>
                      </a:r>
                      <a:endParaRPr/>
                    </a:p>
                    <a:p>
                      <a:pPr algn="just">
                        <a:lnSpc>
                          <a:spcPct val="100000"/>
                        </a:lnSpc>
                      </a:pPr>
                      <a:r>
                        <a:rPr lang="hu-HU">
                          <a:solidFill>
                            <a:srgbClr val="000000"/>
                          </a:solidFill>
                          <a:latin typeface="Times New Roman"/>
                          <a:ea typeface="Times New Roman"/>
                        </a:rPr>
                        <a:t> </a:t>
                      </a:r>
                      <a:endParaRPr/>
                    </a:p>
                    <a:p>
                      <a:pPr algn="just">
                        <a:lnSpc>
                          <a:spcPct val="100000"/>
                        </a:lnSpc>
                      </a:pPr>
                      <a:r>
                        <a:rPr lang="hu-HU">
                          <a:solidFill>
                            <a:srgbClr val="000000"/>
                          </a:solidFill>
                          <a:latin typeface="Times New Roman"/>
                          <a:ea typeface="Times New Roman"/>
                        </a:rPr>
                        <a:t> </a:t>
                      </a:r>
                      <a:endParaRPr/>
                    </a:p>
                    <a:p>
                      <a:pPr algn="just">
                        <a:lnSpc>
                          <a:spcPct val="100000"/>
                        </a:lnSpc>
                        <a:buFont typeface="Times New Roman"/>
                        <a:buChar char="-"/>
                      </a:pPr>
                      <a:r>
                        <a:rPr lang="hu-HU">
                          <a:solidFill>
                            <a:srgbClr val="000000"/>
                          </a:solidFill>
                          <a:latin typeface="Times New Roman"/>
                          <a:ea typeface="Times New Roman"/>
                        </a:rPr>
                        <a:t>Koordinálatlan, esetleges, kis kapacitású képzési, felkészítési rendszer</a:t>
                      </a:r>
                      <a:endParaRPr/>
                    </a:p>
                    <a:p>
                      <a:pPr algn="just">
                        <a:lnSpc>
                          <a:spcPct val="100000"/>
                        </a:lnSpc>
                        <a:buFont typeface="Times New Roman"/>
                        <a:buChar char="-"/>
                      </a:pPr>
                      <a:r>
                        <a:rPr lang="hu-HU">
                          <a:solidFill>
                            <a:srgbClr val="000000"/>
                          </a:solidFill>
                          <a:latin typeface="Times New Roman"/>
                          <a:ea typeface="Times New Roman"/>
                        </a:rPr>
                        <a:t>Nincs minden érintett által elfogadott, falusi és agroturizmus stratégia </a:t>
                      </a:r>
                      <a:endParaRPr/>
                    </a:p>
                    <a:p>
                      <a:pPr>
                        <a:lnSpc>
                          <a:spcPct val="100000"/>
                        </a:lnSpc>
                      </a:pPr>
                      <a:r>
                        <a:rPr lang="hu-HU">
                          <a:solidFill>
                            <a:srgbClr val="000000"/>
                          </a:solidFill>
                          <a:latin typeface="Times New Roman"/>
                          <a:ea typeface="Times New Roman"/>
                        </a:rPr>
                        <a:t> </a:t>
                      </a:r>
                      <a:endParaRPr/>
                    </a:p>
                  </a:txBody>
                  <a:tcPr/>
                </a:tc>
              </a:tr>
            </a:tbl>
          </a:graphicData>
        </a:graphic>
      </p:graphicFrame>
    </p:spTree>
  </p:cSld>
  <p:transition spd="slow">
    <p:fade/>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TextShape 1"/>
          <p:cNvSpPr txBox="1"/>
          <p:nvPr/>
        </p:nvSpPr>
        <p:spPr>
          <a:xfrm>
            <a:off x="457200" y="332640"/>
            <a:ext cx="8229240" cy="863640"/>
          </a:xfrm>
          <a:prstGeom prst="rect">
            <a:avLst/>
          </a:prstGeom>
        </p:spPr>
        <p:txBody>
          <a:bodyPr anchor="b" bIns="0" lIns="0" rIns="0" tIns="45000"/>
          <a:p>
            <a:pPr algn="ctr">
              <a:lnSpc>
                <a:spcPct val="100000"/>
              </a:lnSpc>
            </a:pPr>
            <a:r>
              <a:rPr lang="hu-HU" sz="4400">
                <a:solidFill>
                  <a:srgbClr val="04617b"/>
                </a:solidFill>
                <a:latin typeface="Calibri"/>
              </a:rPr>
              <a:t>Város/településmarketing</a:t>
            </a:r>
            <a:endParaRPr/>
          </a:p>
        </p:txBody>
      </p:sp>
      <p:sp>
        <p:nvSpPr>
          <p:cNvPr id="259" name="TextShape 2"/>
          <p:cNvSpPr txBox="1"/>
          <p:nvPr/>
        </p:nvSpPr>
        <p:spPr>
          <a:xfrm>
            <a:off x="467640" y="1556640"/>
            <a:ext cx="8229240" cy="475200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A városmarketing a városfejlesztés egyik legfontosabb eszköze. Olyan folyamatos, ciklikusan ismétlődő szakaszokból álló tevékenységsor, amely egy </a:t>
            </a:r>
            <a:r>
              <a:rPr lang="hu-HU" sz="2800" u="sng">
                <a:solidFill>
                  <a:srgbClr val="f49100"/>
                </a:solidFill>
                <a:latin typeface="Constantia"/>
                <a:hlinkClick r:id="rId1"/>
              </a:rPr>
              <a:t>város</a:t>
            </a:r>
            <a:r>
              <a:rPr lang="hu-HU" sz="2800">
                <a:solidFill>
                  <a:srgbClr val="000000"/>
                </a:solidFill>
                <a:latin typeface="Constantia"/>
              </a:rPr>
              <a:t> - szélesebb értelemben egy </a:t>
            </a:r>
            <a:r>
              <a:rPr lang="hu-HU" sz="2800" u="sng">
                <a:solidFill>
                  <a:srgbClr val="f49100"/>
                </a:solidFill>
                <a:latin typeface="Constantia"/>
                <a:hlinkClick r:id="rId2"/>
              </a:rPr>
              <a:t>település</a:t>
            </a:r>
            <a:r>
              <a:rPr lang="hu-HU" sz="2800">
                <a:solidFill>
                  <a:srgbClr val="000000"/>
                </a:solidFill>
                <a:latin typeface="Constantia"/>
              </a:rPr>
              <a:t>, vagy </a:t>
            </a:r>
            <a:r>
              <a:rPr lang="hu-HU" sz="2800">
                <a:solidFill>
                  <a:srgbClr val="f49100"/>
                </a:solidFill>
                <a:latin typeface="Constantia"/>
              </a:rPr>
              <a:t>térség</a:t>
            </a:r>
            <a:r>
              <a:rPr lang="hu-HU" sz="2800">
                <a:solidFill>
                  <a:srgbClr val="000000"/>
                </a:solidFill>
                <a:latin typeface="Constantia"/>
              </a:rPr>
              <a:t> - léptékében tervezi és fejleszti tovább hatékony, a társadalmi igényeknek megfelelő szolgáltatásokat. (Wikipédia)</a:t>
            </a:r>
            <a:endParaRPr/>
          </a:p>
          <a:p>
            <a:pPr>
              <a:lnSpc>
                <a:spcPct val="100000"/>
              </a:lnSpc>
              <a:buSzPct val="95000"/>
              <a:buFont charset="2" typeface="Wingdings 2"/>
              <a:buChar char=""/>
            </a:pPr>
            <a:r>
              <a:rPr lang="hu-HU" sz="2800">
                <a:solidFill>
                  <a:srgbClr val="000000"/>
                </a:solidFill>
                <a:latin typeface="Constantia"/>
              </a:rPr>
              <a:t>Sajátossága: a különféle szerepek gyakran egybeesnek – a termelő egyben értékesítő, sőt vásárló is.</a:t>
            </a:r>
            <a:endParaRPr/>
          </a:p>
          <a:p>
            <a:pPr>
              <a:lnSpc>
                <a:spcPct val="100000"/>
              </a:lnSpc>
            </a:pPr>
            <a:endParaRPr/>
          </a:p>
        </p:txBody>
      </p:sp>
    </p:spTree>
  </p:cSld>
  <p:transition spd="slow">
    <p:fade/>
  </p:transition>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301" name="Table 1"/>
          <p:cNvGraphicFramePr/>
          <p:nvPr/>
        </p:nvGraphicFramePr>
        <p:xfrm>
          <a:off x="539640" y="188640"/>
          <a:ext cx="8352720" cy="6583320"/>
        </p:xfrm>
        <a:graphic>
          <a:graphicData uri="http://schemas.openxmlformats.org/drawingml/2006/table">
            <a:tbl>
              <a:tblPr/>
              <a:tblGrid>
                <a:gridCol w="4178160"/>
                <a:gridCol w="4174560"/>
              </a:tblGrid>
              <a:tr h="254160">
                <a:tc>
                  <a:txBody>
                    <a:bodyPr bIns="0" lIns="68400" rIns="68400" tIns="0" wrap="none"/>
                    <a:p>
                      <a:pPr algn="ctr">
                        <a:lnSpc>
                          <a:spcPct val="100000"/>
                        </a:lnSpc>
                      </a:pPr>
                      <a:r>
                        <a:rPr b="1" i="1" lang="hu-HU">
                          <a:solidFill>
                            <a:srgbClr val="ffffff"/>
                          </a:solidFill>
                          <a:latin typeface="Times New Roman"/>
                          <a:ea typeface="Times New Roman"/>
                        </a:rPr>
                        <a:t>Lehetőségek</a:t>
                      </a:r>
                      <a:endParaRPr/>
                    </a:p>
                  </a:txBody>
                  <a:tcPr/>
                </a:tc>
                <a:tc>
                  <a:txBody>
                    <a:bodyPr bIns="0" lIns="68400" rIns="68400" tIns="0" wrap="none"/>
                    <a:p>
                      <a:pPr algn="ctr">
                        <a:lnSpc>
                          <a:spcPct val="100000"/>
                        </a:lnSpc>
                      </a:pPr>
                      <a:r>
                        <a:rPr b="1" i="1" lang="hu-HU">
                          <a:solidFill>
                            <a:srgbClr val="ffffff"/>
                          </a:solidFill>
                          <a:latin typeface="Times New Roman"/>
                          <a:ea typeface="Times New Roman"/>
                        </a:rPr>
                        <a:t>Veszélyek</a:t>
                      </a:r>
                      <a:endParaRPr/>
                    </a:p>
                  </a:txBody>
                  <a:tcPr/>
                </a:tc>
              </a:tr>
              <a:tr h="6329160">
                <a:tc>
                  <a:txBody>
                    <a:bodyPr bIns="0" lIns="68400" rIns="68400" tIns="0" wrap="none"/>
                    <a:p>
                      <a:pPr algn="just">
                        <a:lnSpc>
                          <a:spcPct val="100000"/>
                        </a:lnSpc>
                        <a:buFont typeface="Times New Roman"/>
                        <a:buChar char="-"/>
                      </a:pPr>
                      <a:r>
                        <a:rPr b="1" lang="hu-HU">
                          <a:solidFill>
                            <a:srgbClr val="ffffff"/>
                          </a:solidFill>
                          <a:latin typeface="Times New Roman"/>
                          <a:ea typeface="Times New Roman"/>
                        </a:rPr>
                        <a:t>A falusi szállásadás mellett a falusi és agroturizmus szolgáltató tevékenységekre is kiterjedő jogszabályi háttér</a:t>
                      </a:r>
                      <a:endParaRPr/>
                    </a:p>
                    <a:p>
                      <a:pPr algn="just">
                        <a:lnSpc>
                          <a:spcPct val="100000"/>
                        </a:lnSpc>
                        <a:buFont typeface="Times New Roman"/>
                        <a:buChar char="-"/>
                      </a:pPr>
                      <a:r>
                        <a:rPr b="1" lang="hu-HU">
                          <a:solidFill>
                            <a:srgbClr val="ffffff"/>
                          </a:solidFill>
                          <a:latin typeface="Times New Roman"/>
                          <a:ea typeface="Times New Roman"/>
                        </a:rPr>
                        <a:t>A vidékfejlesztést szolgáló pályázati rendszerekbe (AVOP, SAPARD, VFC, LERADER, UMVP III. tengely) beillesztetten elérhető, a hátrányos helyzetű térsége fejlesztését célzó támogatások.</a:t>
                      </a:r>
                      <a:endParaRPr/>
                    </a:p>
                    <a:p>
                      <a:pPr algn="just">
                        <a:lnSpc>
                          <a:spcPct val="100000"/>
                        </a:lnSpc>
                        <a:buFont typeface="Times New Roman"/>
                        <a:buChar char="-"/>
                      </a:pPr>
                      <a:r>
                        <a:rPr b="1" lang="hu-HU">
                          <a:solidFill>
                            <a:srgbClr val="ffffff"/>
                          </a:solidFill>
                          <a:latin typeface="Times New Roman"/>
                          <a:ea typeface="Times New Roman"/>
                        </a:rPr>
                        <a:t>A szakmai szervezetek bevonása a pályázati rendszerek formálásába</a:t>
                      </a:r>
                      <a:endParaRPr/>
                    </a:p>
                    <a:p>
                      <a:pPr algn="just">
                        <a:lnSpc>
                          <a:spcPct val="100000"/>
                        </a:lnSpc>
                        <a:buFont typeface="Times New Roman"/>
                        <a:buChar char="-"/>
                      </a:pPr>
                      <a:r>
                        <a:rPr b="1" lang="hu-HU">
                          <a:solidFill>
                            <a:srgbClr val="ffffff"/>
                          </a:solidFill>
                          <a:latin typeface="Times New Roman"/>
                          <a:ea typeface="Times New Roman"/>
                        </a:rPr>
                        <a:t>Az új Nemzeti Vidékstratégiában nevesítve szerepel a (7.6.3)”Falusi, tanyai vendéglátás program”.</a:t>
                      </a:r>
                      <a:endParaRPr/>
                    </a:p>
                    <a:p>
                      <a:pPr algn="just">
                        <a:lnSpc>
                          <a:spcPct val="100000"/>
                        </a:lnSpc>
                        <a:buFont typeface="Times New Roman"/>
                        <a:buChar char="-"/>
                      </a:pPr>
                      <a:r>
                        <a:rPr b="1" lang="hu-HU">
                          <a:solidFill>
                            <a:srgbClr val="ffffff"/>
                          </a:solidFill>
                          <a:latin typeface="Times New Roman"/>
                          <a:ea typeface="Times New Roman"/>
                        </a:rPr>
                        <a:t>Adókedvezmény nyújtása</a:t>
                      </a:r>
                      <a:endParaRPr/>
                    </a:p>
                    <a:p>
                      <a:pPr algn="just">
                        <a:lnSpc>
                          <a:spcPct val="100000"/>
                        </a:lnSpc>
                      </a:pPr>
                      <a:r>
                        <a:rPr b="1" lang="hu-HU">
                          <a:solidFill>
                            <a:srgbClr val="ffffff"/>
                          </a:solidFill>
                          <a:latin typeface="Times New Roman"/>
                          <a:ea typeface="Times New Roman"/>
                        </a:rPr>
                        <a:t> </a:t>
                      </a:r>
                      <a:endParaRPr/>
                    </a:p>
                  </a:txBody>
                  <a:tcPr/>
                </a:tc>
                <a:tc>
                  <a:txBody>
                    <a:bodyPr bIns="0" lIns="68400" rIns="68400" tIns="0" wrap="none"/>
                    <a:p>
                      <a:pPr algn="just">
                        <a:lnSpc>
                          <a:spcPct val="100000"/>
                        </a:lnSpc>
                        <a:buFont typeface="Times New Roman"/>
                        <a:buChar char="-"/>
                      </a:pPr>
                      <a:r>
                        <a:rPr lang="hu-HU">
                          <a:solidFill>
                            <a:srgbClr val="000000"/>
                          </a:solidFill>
                          <a:latin typeface="Times New Roman"/>
                          <a:ea typeface="Times New Roman"/>
                        </a:rPr>
                        <a:t>A vidéki térségek általános gazdasági – infrastrukturális – társadalmi lemaradása</a:t>
                      </a:r>
                      <a:endParaRPr/>
                    </a:p>
                    <a:p>
                      <a:pPr algn="just">
                        <a:lnSpc>
                          <a:spcPct val="100000"/>
                        </a:lnSpc>
                        <a:buFont typeface="Times New Roman"/>
                        <a:buChar char="-"/>
                      </a:pPr>
                      <a:r>
                        <a:rPr lang="hu-HU">
                          <a:solidFill>
                            <a:srgbClr val="000000"/>
                          </a:solidFill>
                          <a:latin typeface="Times New Roman"/>
                          <a:ea typeface="Times New Roman"/>
                        </a:rPr>
                        <a:t>Kormányzati felelős hiánya, változó és „vándorló” miniszteriális kötődések</a:t>
                      </a:r>
                      <a:endParaRPr/>
                    </a:p>
                    <a:p>
                      <a:pPr algn="just">
                        <a:lnSpc>
                          <a:spcPct val="100000"/>
                        </a:lnSpc>
                        <a:buFont typeface="Times New Roman"/>
                        <a:buChar char="-"/>
                      </a:pPr>
                      <a:r>
                        <a:rPr lang="hu-HU">
                          <a:solidFill>
                            <a:srgbClr val="000000"/>
                          </a:solidFill>
                          <a:latin typeface="Times New Roman"/>
                          <a:ea typeface="Times New Roman"/>
                        </a:rPr>
                        <a:t>Jogszabályi hiányosságok, késlekedő szabályozás</a:t>
                      </a:r>
                      <a:endParaRPr/>
                    </a:p>
                    <a:p>
                      <a:pPr algn="just">
                        <a:lnSpc>
                          <a:spcPct val="100000"/>
                        </a:lnSpc>
                        <a:buFont typeface="Times New Roman"/>
                        <a:buChar char="-"/>
                      </a:pPr>
                      <a:r>
                        <a:rPr lang="hu-HU">
                          <a:solidFill>
                            <a:srgbClr val="000000"/>
                          </a:solidFill>
                          <a:latin typeface="Times New Roman"/>
                          <a:ea typeface="Times New Roman"/>
                        </a:rPr>
                        <a:t>Pályázati rendszer belső hibái</a:t>
                      </a:r>
                      <a:endParaRPr/>
                    </a:p>
                    <a:p>
                      <a:pPr algn="just">
                        <a:lnSpc>
                          <a:spcPct val="100000"/>
                        </a:lnSpc>
                        <a:buFont typeface="Times New Roman"/>
                        <a:buChar char="-"/>
                      </a:pPr>
                      <a:r>
                        <a:rPr lang="hu-HU">
                          <a:solidFill>
                            <a:srgbClr val="000000"/>
                          </a:solidFill>
                          <a:latin typeface="Times New Roman"/>
                          <a:ea typeface="Times New Roman"/>
                        </a:rPr>
                        <a:t>A turizmust is segítő közösségi marketing tevékenységek hatékony rendszerének hiánya</a:t>
                      </a:r>
                      <a:endParaRPr/>
                    </a:p>
                    <a:p>
                      <a:pPr algn="just">
                        <a:lnSpc>
                          <a:spcPct val="100000"/>
                        </a:lnSpc>
                        <a:buFont typeface="Times New Roman"/>
                        <a:buChar char="-"/>
                      </a:pPr>
                      <a:r>
                        <a:rPr lang="hu-HU">
                          <a:solidFill>
                            <a:srgbClr val="000000"/>
                          </a:solidFill>
                          <a:latin typeface="Times New Roman"/>
                          <a:ea typeface="Times New Roman"/>
                        </a:rPr>
                        <a:t>Szervezetek működési támogatásának hiánya</a:t>
                      </a:r>
                      <a:endParaRPr/>
                    </a:p>
                    <a:p>
                      <a:pPr algn="just">
                        <a:lnSpc>
                          <a:spcPct val="100000"/>
                        </a:lnSpc>
                        <a:buFont typeface="Times New Roman"/>
                        <a:buChar char="-"/>
                      </a:pPr>
                      <a:r>
                        <a:rPr lang="hu-HU">
                          <a:solidFill>
                            <a:srgbClr val="000000"/>
                          </a:solidFill>
                          <a:latin typeface="Times New Roman"/>
                          <a:ea typeface="Times New Roman"/>
                        </a:rPr>
                        <a:t>A falusi vendégfogadók nehéz bejutása a LEADER HACS és a TDM szervezetekbe</a:t>
                      </a:r>
                      <a:endParaRPr/>
                    </a:p>
                    <a:p>
                      <a:pPr algn="just">
                        <a:lnSpc>
                          <a:spcPct val="100000"/>
                        </a:lnSpc>
                        <a:buFont typeface="Times New Roman"/>
                        <a:buChar char="-"/>
                      </a:pPr>
                      <a:r>
                        <a:rPr lang="hu-HU">
                          <a:solidFill>
                            <a:srgbClr val="000000"/>
                          </a:solidFill>
                          <a:latin typeface="Times New Roman"/>
                          <a:ea typeface="Times New Roman"/>
                        </a:rPr>
                        <a:t>A falusi szálláshely fogalmának további szűkítése</a:t>
                      </a:r>
                      <a:endParaRPr/>
                    </a:p>
                    <a:p>
                      <a:pPr algn="just">
                        <a:lnSpc>
                          <a:spcPct val="100000"/>
                        </a:lnSpc>
                        <a:buFont typeface="Times New Roman"/>
                        <a:buChar char="-"/>
                      </a:pPr>
                      <a:r>
                        <a:rPr lang="hu-HU">
                          <a:solidFill>
                            <a:srgbClr val="000000"/>
                          </a:solidFill>
                          <a:latin typeface="Times New Roman"/>
                          <a:ea typeface="Times New Roman"/>
                        </a:rPr>
                        <a:t>A vidékfejlesztési programokban a turizmust is megcélzó támogatási források szűkössége</a:t>
                      </a:r>
                      <a:endParaRPr/>
                    </a:p>
                    <a:p>
                      <a:pPr algn="just">
                        <a:lnSpc>
                          <a:spcPct val="100000"/>
                        </a:lnSpc>
                        <a:buFont typeface="Times New Roman"/>
                        <a:buChar char="-"/>
                      </a:pPr>
                      <a:r>
                        <a:rPr lang="hu-HU">
                          <a:solidFill>
                            <a:srgbClr val="000000"/>
                          </a:solidFill>
                          <a:latin typeface="Times New Roman"/>
                          <a:ea typeface="Times New Roman"/>
                        </a:rPr>
                        <a:t>Civil szervezetek állami megbízásainak visszaszorulása</a:t>
                      </a:r>
                      <a:endParaRPr/>
                    </a:p>
                  </a:txBody>
                  <a:tcPr/>
                </a:tc>
              </a:tr>
            </a:tbl>
          </a:graphicData>
        </a:graphic>
      </p:graphicFrame>
    </p:spTree>
  </p:cSld>
  <p:transition spd="slow">
    <p:fade/>
  </p:transition>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TextShape 1"/>
          <p:cNvSpPr txBox="1"/>
          <p:nvPr/>
        </p:nvSpPr>
        <p:spPr>
          <a:xfrm>
            <a:off x="457200" y="0"/>
            <a:ext cx="8229240" cy="1340280"/>
          </a:xfrm>
          <a:prstGeom prst="rect">
            <a:avLst/>
          </a:prstGeom>
        </p:spPr>
        <p:txBody>
          <a:bodyPr anchor="b" bIns="0" lIns="0" rIns="0" tIns="45000"/>
          <a:p>
            <a:pPr algn="ctr">
              <a:lnSpc>
                <a:spcPct val="100000"/>
              </a:lnSpc>
            </a:pPr>
            <a:r>
              <a:rPr lang="hu-HU" sz="5000">
                <a:solidFill>
                  <a:srgbClr val="04617b"/>
                </a:solidFill>
                <a:latin typeface="Calibri"/>
              </a:rPr>
              <a:t>Falusi- magánszálláshelyek forgalma 2005-2009                      </a:t>
            </a:r>
            <a:r>
              <a:rPr lang="hu-HU" sz="1200">
                <a:solidFill>
                  <a:srgbClr val="04617b"/>
                </a:solidFill>
                <a:latin typeface="Calibri"/>
              </a:rPr>
              <a:t>Forrás:KSH</a:t>
            </a:r>
            <a:endParaRPr/>
          </a:p>
        </p:txBody>
      </p:sp>
      <p:graphicFrame>
        <p:nvGraphicFramePr>
          <p:cNvPr id="303" name="Tartalom helye 3"/>
          <p:cNvGraphicFramePr/>
          <p:nvPr/>
        </p:nvGraphicFramePr>
        <p:xfrm>
          <a:off x="251640" y="1340640"/>
          <a:ext cx="8589240" cy="5256360"/>
        </p:xfrm>
        <a:graphic>
          <a:graphicData uri="http://schemas.openxmlformats.org/drawingml/2006/chart">
            <c:chart xmlns:c="http://schemas.openxmlformats.org/drawingml/2006/chart" xmlns:r="http://schemas.openxmlformats.org/officeDocument/2006/relationships" r:id="rId1"/>
          </a:graphicData>
        </a:graphic>
      </p:graphicFrame>
    </p:spTree>
  </p:cSld>
  <p:transition spd="slow">
    <p:fade/>
  </p:transition>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4" name="TextShape 1"/>
          <p:cNvSpPr txBox="1"/>
          <p:nvPr/>
        </p:nvSpPr>
        <p:spPr>
          <a:xfrm>
            <a:off x="457200" y="44640"/>
            <a:ext cx="8229240" cy="1079640"/>
          </a:xfrm>
          <a:prstGeom prst="rect">
            <a:avLst/>
          </a:prstGeom>
        </p:spPr>
        <p:txBody>
          <a:bodyPr anchor="b" bIns="0" lIns="0" rIns="0" tIns="45000"/>
          <a:p>
            <a:pPr algn="ctr">
              <a:lnSpc>
                <a:spcPct val="100000"/>
              </a:lnSpc>
            </a:pPr>
            <a:r>
              <a:rPr lang="hu-HU" sz="4000">
                <a:solidFill>
                  <a:srgbClr val="04617b"/>
                </a:solidFill>
                <a:latin typeface="Calibri"/>
              </a:rPr>
              <a:t>Falusi- magánszálláshelyek forgalma 2005-2009</a:t>
            </a:r>
            <a:endParaRPr/>
          </a:p>
        </p:txBody>
      </p:sp>
      <p:sp>
        <p:nvSpPr>
          <p:cNvPr id="305" name="TextShape 2"/>
          <p:cNvSpPr txBox="1"/>
          <p:nvPr/>
        </p:nvSpPr>
        <p:spPr>
          <a:xfrm>
            <a:off x="457200" y="1268640"/>
            <a:ext cx="4038120" cy="5085720"/>
          </a:xfrm>
          <a:prstGeom prst="rect">
            <a:avLst/>
          </a:prstGeom>
        </p:spPr>
        <p:txBody>
          <a:bodyPr bIns="45000" lIns="90000" rIns="90000" tIns="45000"/>
          <a:p>
            <a:pPr>
              <a:lnSpc>
                <a:spcPct val="100000"/>
              </a:lnSpc>
              <a:buSzPct val="95000"/>
              <a:buFont charset="2" typeface="Wingdings 2"/>
              <a:buChar char=""/>
            </a:pPr>
            <a:r>
              <a:rPr lang="hu-HU" sz="3400">
                <a:solidFill>
                  <a:srgbClr val="000000"/>
                </a:solidFill>
                <a:latin typeface="Constantia"/>
              </a:rPr>
              <a:t>A falusi szállásadás ebben az időszakban stabilan emelkedő tendenciát mutat átlagosan évi-13,72%-os mértékben,összesen a négy év alatt-54,91%-os javulást mutat,bár  a 2005-2006-os évek egymáshoz mért változása csekély mértékű mindösszesen-3,06%-os amely  kicsivel több mint 10%-os elmaradást mutat a következő évek átlagos emelkedéseit figyelembe véve.</a:t>
            </a:r>
            <a:endParaRPr/>
          </a:p>
          <a:p>
            <a:pPr>
              <a:lnSpc>
                <a:spcPct val="100000"/>
              </a:lnSpc>
              <a:buSzPct val="95000"/>
              <a:buFont charset="2" typeface="Wingdings 2"/>
              <a:buChar char=""/>
            </a:pPr>
            <a:r>
              <a:rPr lang="hu-HU" sz="3400">
                <a:solidFill>
                  <a:srgbClr val="000000"/>
                </a:solidFill>
                <a:latin typeface="Constantia"/>
              </a:rPr>
              <a:t>A belföldi vendégek száma a következőképpen alakult,szintén emelkedő tendenciát prognosztizálhatunk 2005-2009 közötti időszakban összesen 84,08%-os növekedést mutat,átlagosan 21,02%-os évi növekedéssel,bár itt is elmarad az átlagtól közel 8%-al a 2005-2006-évi növekedés mértéke mindösszesen:13,08%</a:t>
            </a:r>
            <a:endParaRPr/>
          </a:p>
          <a:p>
            <a:pPr>
              <a:lnSpc>
                <a:spcPct val="100000"/>
              </a:lnSpc>
              <a:buSzPct val="95000"/>
              <a:buFont charset="2" typeface="Wingdings 2"/>
              <a:buChar char=""/>
            </a:pPr>
            <a:r>
              <a:rPr lang="hu-HU" sz="3400">
                <a:solidFill>
                  <a:srgbClr val="000000"/>
                </a:solidFill>
                <a:latin typeface="Constantia"/>
              </a:rPr>
              <a:t>A külföldi vendégek számának alakulása ebben az időszakban csökkenő tendenciát mutat ,az ágazat 1/3-os veszteséget szenved el.</a:t>
            </a:r>
            <a:endParaRPr/>
          </a:p>
          <a:p>
            <a:pPr>
              <a:lnSpc>
                <a:spcPct val="100000"/>
              </a:lnSpc>
            </a:pPr>
            <a:endParaRPr/>
          </a:p>
          <a:p>
            <a:pPr>
              <a:lnSpc>
                <a:spcPct val="100000"/>
              </a:lnSpc>
            </a:pPr>
            <a:endParaRPr/>
          </a:p>
        </p:txBody>
      </p:sp>
      <p:pic>
        <p:nvPicPr>
          <p:cNvPr descr="" id="306" name="Picture 3"/>
          <p:cNvPicPr/>
          <p:nvPr/>
        </p:nvPicPr>
        <p:blipFill>
          <a:blip r:embed="rId1"/>
          <a:stretch>
            <a:fillRect/>
          </a:stretch>
        </p:blipFill>
        <p:spPr>
          <a:xfrm>
            <a:off x="4500000" y="1484640"/>
            <a:ext cx="4536000" cy="4167000"/>
          </a:xfrm>
          <a:prstGeom prst="rect">
            <a:avLst/>
          </a:prstGeom>
        </p:spPr>
      </p:pic>
    </p:spTree>
  </p:cSld>
  <p:transition spd="slow">
    <p:fade/>
  </p:transition>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TextShape 1"/>
          <p:cNvSpPr txBox="1"/>
          <p:nvPr/>
        </p:nvSpPr>
        <p:spPr>
          <a:xfrm>
            <a:off x="457200" y="116640"/>
            <a:ext cx="8229240" cy="1007640"/>
          </a:xfrm>
          <a:prstGeom prst="rect">
            <a:avLst/>
          </a:prstGeom>
        </p:spPr>
        <p:txBody>
          <a:bodyPr anchor="b" bIns="0" lIns="0" rIns="0" tIns="45000"/>
          <a:p>
            <a:pPr algn="ctr">
              <a:lnSpc>
                <a:spcPct val="100000"/>
              </a:lnSpc>
            </a:pPr>
            <a:r>
              <a:rPr lang="hu-HU" sz="5000">
                <a:solidFill>
                  <a:srgbClr val="04617b"/>
                </a:solidFill>
                <a:latin typeface="Calibri"/>
              </a:rPr>
              <a:t>A vidéki turizmus helyzete</a:t>
            </a:r>
            <a:endParaRPr/>
          </a:p>
        </p:txBody>
      </p:sp>
      <p:sp>
        <p:nvSpPr>
          <p:cNvPr id="308" name="TextShape 2"/>
          <p:cNvSpPr txBox="1"/>
          <p:nvPr/>
        </p:nvSpPr>
        <p:spPr>
          <a:xfrm>
            <a:off x="457200" y="1196640"/>
            <a:ext cx="8229240" cy="5328360"/>
          </a:xfrm>
          <a:prstGeom prst="rect">
            <a:avLst/>
          </a:prstGeom>
        </p:spPr>
        <p:txBody>
          <a:bodyPr bIns="45000" lIns="90000" rIns="90000" tIns="45000"/>
          <a:p>
            <a:pPr>
              <a:lnSpc>
                <a:spcPct val="100000"/>
              </a:lnSpc>
              <a:buSzPct val="95000"/>
              <a:buFont charset="2" typeface="Wingdings 2"/>
              <a:buChar char=""/>
            </a:pPr>
            <a:r>
              <a:rPr b="1" lang="hu-HU" sz="2600">
                <a:solidFill>
                  <a:srgbClr val="000000"/>
                </a:solidFill>
                <a:latin typeface="Constantia"/>
              </a:rPr>
              <a:t>A KSH legfrissebb adatai szerint pedig a falusi szállásadásban </a:t>
            </a:r>
            <a:r>
              <a:rPr b="1" lang="hu-HU" sz="2600">
                <a:solidFill>
                  <a:srgbClr val="0070c0"/>
                </a:solidFill>
                <a:latin typeface="Constantia"/>
              </a:rPr>
              <a:t>tavaly 119312 vendég 349150 vendégéjszakát </a:t>
            </a:r>
            <a:r>
              <a:rPr lang="hu-HU" sz="2600">
                <a:solidFill>
                  <a:srgbClr val="000000"/>
                </a:solidFill>
                <a:latin typeface="Constantia"/>
              </a:rPr>
              <a:t>töltött el. A turisztikai régiók közül </a:t>
            </a:r>
            <a:r>
              <a:rPr b="1" lang="hu-HU" sz="2600">
                <a:solidFill>
                  <a:srgbClr val="000000"/>
                </a:solidFill>
                <a:latin typeface="Constantia"/>
              </a:rPr>
              <a:t>Észak-Magyarországon</a:t>
            </a:r>
            <a:r>
              <a:rPr lang="hu-HU" sz="2600">
                <a:solidFill>
                  <a:srgbClr val="000000"/>
                </a:solidFill>
                <a:latin typeface="Constantia"/>
              </a:rPr>
              <a:t> (31,1 százalék) regisztrálták a </a:t>
            </a:r>
            <a:r>
              <a:rPr lang="hu-HU" sz="3000">
                <a:solidFill>
                  <a:srgbClr val="000000"/>
                </a:solidFill>
                <a:latin typeface="Constantia"/>
              </a:rPr>
              <a:t>legmagasabb</a:t>
            </a:r>
            <a:r>
              <a:rPr lang="hu-HU" sz="2600">
                <a:solidFill>
                  <a:srgbClr val="000000"/>
                </a:solidFill>
                <a:latin typeface="Constantia"/>
              </a:rPr>
              <a:t> vendégéjszaka számot, ezt a Nyugat-Dunántúl (23,7 százalék) és a Közép-Dunántúl (14,5 százalék) követte. </a:t>
            </a:r>
            <a:r>
              <a:rPr b="1" lang="hu-HU" sz="2600">
                <a:solidFill>
                  <a:srgbClr val="0070c0"/>
                </a:solidFill>
                <a:latin typeface="Constantia"/>
              </a:rPr>
              <a:t>A falusi szállásadásban 3186 vendéglátó várta a vendégeket 8864 szobával és 22977 férőhellyel 2012-ben</a:t>
            </a:r>
            <a:r>
              <a:rPr lang="hu-HU" sz="2600">
                <a:solidFill>
                  <a:srgbClr val="0070c0"/>
                </a:solidFill>
                <a:latin typeface="Constantia"/>
              </a:rPr>
              <a:t>. </a:t>
            </a:r>
            <a:r>
              <a:rPr lang="hu-HU" sz="2600">
                <a:solidFill>
                  <a:srgbClr val="000000"/>
                </a:solidFill>
                <a:latin typeface="Constantia"/>
              </a:rPr>
              <a:t>A vendéglátók 31,4 százaléka található az Észak-Magyarország régióban, 21,7 százaléka a Nyugat-Dunántúlon, illetve 12,7 százaléka a Dél-Dunántúlon. A férőhelyek száma mindegyik turisztikai régióban csökkent.</a:t>
            </a:r>
            <a:r>
              <a:rPr lang="hu-HU" sz="1500">
                <a:solidFill>
                  <a:srgbClr val="000000"/>
                </a:solidFill>
                <a:latin typeface="Constantia"/>
              </a:rPr>
              <a:t>forrás:http://www.vg.hu/vallalatok/turizmus/padlon-a-falusi-turizmus-407869</a:t>
            </a:r>
            <a:endParaRPr/>
          </a:p>
        </p:txBody>
      </p:sp>
    </p:spTree>
  </p:cSld>
  <p:transition spd="slow">
    <p:fade/>
  </p:transition>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9" name="TextShape 1"/>
          <p:cNvSpPr txBox="1"/>
          <p:nvPr/>
        </p:nvSpPr>
        <p:spPr>
          <a:xfrm>
            <a:off x="457200" y="332640"/>
            <a:ext cx="8229240" cy="935640"/>
          </a:xfrm>
          <a:prstGeom prst="rect">
            <a:avLst/>
          </a:prstGeom>
        </p:spPr>
        <p:txBody>
          <a:bodyPr anchor="b" bIns="0" lIns="0" rIns="0" tIns="45000"/>
          <a:p>
            <a:pPr algn="ctr">
              <a:lnSpc>
                <a:spcPct val="100000"/>
              </a:lnSpc>
            </a:pPr>
            <a:r>
              <a:rPr lang="hu-HU" sz="4800">
                <a:solidFill>
                  <a:srgbClr val="04617b"/>
                </a:solidFill>
                <a:latin typeface="Calibri"/>
              </a:rPr>
              <a:t>Falusi </a:t>
            </a:r>
            <a:r>
              <a:rPr lang="hu-HU" sz="5300">
                <a:solidFill>
                  <a:srgbClr val="04617b"/>
                </a:solidFill>
                <a:latin typeface="Calibri"/>
              </a:rPr>
              <a:t>vendéglátás</a:t>
            </a:r>
            <a:r>
              <a:rPr lang="hu-HU" sz="4800">
                <a:solidFill>
                  <a:srgbClr val="04617b"/>
                </a:solidFill>
                <a:latin typeface="Calibri"/>
              </a:rPr>
              <a:t> 2012-es adatai</a:t>
            </a:r>
            <a:endParaRPr/>
          </a:p>
        </p:txBody>
      </p:sp>
      <p:graphicFrame>
        <p:nvGraphicFramePr>
          <p:cNvPr id="310" name="Tartalom helye 3"/>
          <p:cNvGraphicFramePr/>
          <p:nvPr/>
        </p:nvGraphicFramePr>
        <p:xfrm>
          <a:off x="457200" y="1412640"/>
          <a:ext cx="8229240" cy="4911480"/>
        </p:xfrm>
        <a:graphic>
          <a:graphicData uri="http://schemas.openxmlformats.org/drawingml/2006/chart">
            <c:chart xmlns:c="http://schemas.openxmlformats.org/drawingml/2006/chart" xmlns:r="http://schemas.openxmlformats.org/officeDocument/2006/relationships" r:id="rId1"/>
          </a:graphicData>
        </a:graphic>
      </p:graphicFrame>
    </p:spTree>
  </p:cSld>
  <p:transition spd="slow">
    <p:fade/>
  </p:transition>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TextShape 1"/>
          <p:cNvSpPr txBox="1"/>
          <p:nvPr/>
        </p:nvSpPr>
        <p:spPr>
          <a:xfrm>
            <a:off x="457200" y="188640"/>
            <a:ext cx="8229240" cy="1223640"/>
          </a:xfrm>
          <a:prstGeom prst="rect">
            <a:avLst/>
          </a:prstGeom>
        </p:spPr>
        <p:txBody>
          <a:bodyPr anchor="b" bIns="0" lIns="0" rIns="0" tIns="45000"/>
          <a:p>
            <a:pPr algn="ctr">
              <a:lnSpc>
                <a:spcPct val="100000"/>
              </a:lnSpc>
            </a:pPr>
            <a:r>
              <a:rPr lang="hu-HU" sz="4800">
                <a:solidFill>
                  <a:srgbClr val="04617b"/>
                </a:solidFill>
                <a:latin typeface="Calibri"/>
              </a:rPr>
              <a:t>Szolgáltatók és </a:t>
            </a:r>
            <a:r>
              <a:rPr lang="hu-HU" sz="4400">
                <a:solidFill>
                  <a:srgbClr val="04617b"/>
                </a:solidFill>
                <a:latin typeface="Calibri"/>
              </a:rPr>
              <a:t>vendégéjszakák</a:t>
            </a:r>
            <a:r>
              <a:rPr lang="hu-HU" sz="4800">
                <a:solidFill>
                  <a:srgbClr val="04617b"/>
                </a:solidFill>
                <a:latin typeface="Calibri"/>
              </a:rPr>
              <a:t> számának alakulása</a:t>
            </a:r>
            <a:endParaRPr/>
          </a:p>
        </p:txBody>
      </p:sp>
      <p:graphicFrame>
        <p:nvGraphicFramePr>
          <p:cNvPr id="312" name="Tartalom helye 3"/>
          <p:cNvGraphicFramePr/>
          <p:nvPr/>
        </p:nvGraphicFramePr>
        <p:xfrm>
          <a:off x="457200" y="1340640"/>
          <a:ext cx="8229240" cy="5256360"/>
        </p:xfrm>
        <a:graphic>
          <a:graphicData uri="http://schemas.openxmlformats.org/drawingml/2006/chart">
            <c:chart xmlns:c="http://schemas.openxmlformats.org/drawingml/2006/chart" xmlns:r="http://schemas.openxmlformats.org/officeDocument/2006/relationships" r:id="rId1"/>
          </a:graphicData>
        </a:graphic>
      </p:graphicFrame>
    </p:spTree>
  </p:cSld>
  <p:transition spd="slow">
    <p:fade/>
  </p:transition>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3" name="TextShape 1"/>
          <p:cNvSpPr txBox="1"/>
          <p:nvPr/>
        </p:nvSpPr>
        <p:spPr>
          <a:xfrm>
            <a:off x="457200" y="260640"/>
            <a:ext cx="8229240" cy="1007640"/>
          </a:xfrm>
          <a:prstGeom prst="rect">
            <a:avLst/>
          </a:prstGeom>
        </p:spPr>
        <p:txBody>
          <a:bodyPr anchor="b" bIns="0" lIns="0" rIns="0" tIns="45000"/>
          <a:p>
            <a:pPr algn="ctr">
              <a:lnSpc>
                <a:spcPct val="100000"/>
              </a:lnSpc>
            </a:pPr>
            <a:r>
              <a:rPr lang="hu-HU" sz="4000">
                <a:solidFill>
                  <a:srgbClr val="04617b"/>
                </a:solidFill>
                <a:latin typeface="Calibri"/>
              </a:rPr>
              <a:t>Kevés vendég egyre fogyatkozó szálláshelyek</a:t>
            </a:r>
            <a:endParaRPr/>
          </a:p>
        </p:txBody>
      </p:sp>
      <p:sp>
        <p:nvSpPr>
          <p:cNvPr id="314" name="TextShape 2"/>
          <p:cNvSpPr txBox="1"/>
          <p:nvPr/>
        </p:nvSpPr>
        <p:spPr>
          <a:xfrm>
            <a:off x="457200" y="1340640"/>
            <a:ext cx="8229240" cy="498348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már 2008 óta folyamatosan romlik a falusi turizmus helyzete, mára legalább harmadára esett vissza a hazai vendégforgalom, és egyelőre nem is látszódnak a feltápászkodás jelei. Ennek oka részben a korábbi adókedvezmények eltörlése. Magyarországon a falusi vendéglátóhelyek száma főként a jogszabályi változások és a szolgáltatók adómentességének korábbi eltörlése miatt a 2008-ban jegyzett 7500-hoz képest mára 4200-ra, a 800 ezer vendégéjszaka 2011-re 400 ezerre csökkent. A Dél-Dunántúlon például öt évvel ezelőtt még félezer falusi vendéglátóhely működött, ma valamivel több mint 400 van, a forgalmuk 5 évvel ezelőtt 100 ezer, két éve 27 ezer vendégéjszaka volt. </a:t>
            </a:r>
            <a:r>
              <a:rPr lang="hu-HU" sz="1100">
                <a:solidFill>
                  <a:srgbClr val="000000"/>
                </a:solidFill>
                <a:latin typeface="Constantia"/>
              </a:rPr>
              <a:t>Forrás:http://www.vg.hu/vallalatok/turizmus/padlon-a-falusi-turizmus-407869</a:t>
            </a:r>
            <a:endParaRPr/>
          </a:p>
        </p:txBody>
      </p:sp>
    </p:spTree>
  </p:cSld>
  <p:transition spd="slow">
    <p:fade/>
  </p:transition>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TextShape 1"/>
          <p:cNvSpPr txBox="1"/>
          <p:nvPr/>
        </p:nvSpPr>
        <p:spPr>
          <a:xfrm>
            <a:off x="467640" y="188640"/>
            <a:ext cx="8229240" cy="1079640"/>
          </a:xfrm>
          <a:prstGeom prst="rect">
            <a:avLst/>
          </a:prstGeom>
        </p:spPr>
        <p:txBody>
          <a:bodyPr anchor="b" bIns="0" lIns="0" rIns="0" tIns="45000"/>
          <a:p>
            <a:pPr algn="ctr">
              <a:lnSpc>
                <a:spcPct val="100000"/>
              </a:lnSpc>
            </a:pPr>
            <a:r>
              <a:rPr lang="hu-HU" sz="4400">
                <a:solidFill>
                  <a:srgbClr val="04617b"/>
                </a:solidFill>
                <a:latin typeface="Calibri"/>
              </a:rPr>
              <a:t>Szolgáltatók és vendégéjszakák számának alakulása</a:t>
            </a:r>
            <a:endParaRPr/>
          </a:p>
        </p:txBody>
      </p:sp>
      <p:graphicFrame>
        <p:nvGraphicFramePr>
          <p:cNvPr id="316" name="Tartalom helye 3"/>
          <p:cNvGraphicFramePr/>
          <p:nvPr/>
        </p:nvGraphicFramePr>
        <p:xfrm>
          <a:off x="251640" y="1268640"/>
          <a:ext cx="8517240" cy="5400360"/>
        </p:xfrm>
        <a:graphic>
          <a:graphicData uri="http://schemas.openxmlformats.org/drawingml/2006/chart">
            <c:chart xmlns:c="http://schemas.openxmlformats.org/drawingml/2006/chart" xmlns:r="http://schemas.openxmlformats.org/officeDocument/2006/relationships" r:id="rId1"/>
          </a:graphicData>
        </a:graphic>
      </p:graphicFrame>
    </p:spTree>
  </p:cSld>
  <p:transition spd="slow">
    <p:fade/>
  </p:transition>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7" name="TextShape 1"/>
          <p:cNvSpPr txBox="1"/>
          <p:nvPr/>
        </p:nvSpPr>
        <p:spPr>
          <a:xfrm>
            <a:off x="457200" y="0"/>
            <a:ext cx="8229240" cy="1340280"/>
          </a:xfrm>
          <a:prstGeom prst="rect">
            <a:avLst/>
          </a:prstGeom>
        </p:spPr>
        <p:txBody>
          <a:bodyPr anchor="b" bIns="0" lIns="0" rIns="0" tIns="45000"/>
          <a:p>
            <a:pPr algn="ctr">
              <a:lnSpc>
                <a:spcPct val="100000"/>
              </a:lnSpc>
            </a:pPr>
            <a:r>
              <a:rPr lang="hu-HU" sz="5000">
                <a:solidFill>
                  <a:srgbClr val="04617b"/>
                </a:solidFill>
                <a:latin typeface="Calibri"/>
              </a:rPr>
              <a:t>Szolgáltatók és vendégéjszakák számának alakulása</a:t>
            </a:r>
            <a:endParaRPr/>
          </a:p>
        </p:txBody>
      </p:sp>
      <p:sp>
        <p:nvSpPr>
          <p:cNvPr id="318" name="TextShape 2"/>
          <p:cNvSpPr txBox="1"/>
          <p:nvPr/>
        </p:nvSpPr>
        <p:spPr>
          <a:xfrm>
            <a:off x="457200" y="1340640"/>
            <a:ext cx="8229240" cy="540036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A szolgáltatók  számának és az eltöltött vendégéjszakák számának csökkenése ,szignifikáns koherenciát enged feltételezni</a:t>
            </a:r>
            <a:endParaRPr/>
          </a:p>
          <a:p>
            <a:pPr>
              <a:lnSpc>
                <a:spcPct val="100000"/>
              </a:lnSpc>
              <a:buSzPct val="95000"/>
              <a:buFont charset="2" typeface="Wingdings 2"/>
              <a:buChar char=""/>
            </a:pPr>
            <a:r>
              <a:rPr lang="hu-HU" sz="2600">
                <a:solidFill>
                  <a:srgbClr val="000000"/>
                </a:solidFill>
                <a:latin typeface="Constantia"/>
              </a:rPr>
              <a:t> </a:t>
            </a:r>
            <a:r>
              <a:rPr lang="hu-HU" sz="2600">
                <a:solidFill>
                  <a:srgbClr val="000000"/>
                </a:solidFill>
                <a:latin typeface="Constantia"/>
              </a:rPr>
              <a:t>A szolgáltatók számának 50%-os csökkenése meghatározó  lehet az ágazat jövőjét illetően</a:t>
            </a:r>
            <a:endParaRPr/>
          </a:p>
          <a:p>
            <a:pPr>
              <a:lnSpc>
                <a:spcPct val="100000"/>
              </a:lnSpc>
              <a:buSzPct val="95000"/>
              <a:buFont charset="2" typeface="Wingdings 2"/>
              <a:buChar char=""/>
            </a:pPr>
            <a:r>
              <a:rPr lang="hu-HU" sz="2600">
                <a:solidFill>
                  <a:srgbClr val="000000"/>
                </a:solidFill>
                <a:latin typeface="Constantia"/>
              </a:rPr>
              <a:t>A Dél-dunántúli régió különösen nagy mértékű vendégéjszaka szám csökkenést  szenvedett el 2009-évtől 2012-évig  100.000-ről 27.000-re csökkent,tehát az ágazat mindösszesen csak 27%-át tudta megtartani az eddigi forgalmának.</a:t>
            </a:r>
            <a:endParaRPr/>
          </a:p>
          <a:p>
            <a:pPr>
              <a:lnSpc>
                <a:spcPct val="100000"/>
              </a:lnSpc>
            </a:pPr>
            <a:endParaRPr/>
          </a:p>
        </p:txBody>
      </p:sp>
    </p:spTree>
  </p:cSld>
  <p:transition spd="slow">
    <p:fade/>
  </p:transition>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 name="TextShape 1"/>
          <p:cNvSpPr txBox="1"/>
          <p:nvPr/>
        </p:nvSpPr>
        <p:spPr>
          <a:xfrm>
            <a:off x="457200" y="0"/>
            <a:ext cx="8229240" cy="933480"/>
          </a:xfrm>
          <a:prstGeom prst="rect">
            <a:avLst/>
          </a:prstGeom>
        </p:spPr>
        <p:txBody>
          <a:bodyPr anchor="b" bIns="0" lIns="0" rIns="0" tIns="45000"/>
          <a:p>
            <a:pPr algn="ctr">
              <a:lnSpc>
                <a:spcPct val="100000"/>
              </a:lnSpc>
            </a:pPr>
            <a:r>
              <a:rPr lang="hu-HU" sz="2800">
                <a:solidFill>
                  <a:srgbClr val="04617b"/>
                </a:solidFill>
                <a:latin typeface="Calibri"/>
              </a:rPr>
              <a:t>Üzleti célú egyéb szálláshelyek(korábban-magán)kapacitása 2010-2013                         </a:t>
            </a:r>
            <a:r>
              <a:rPr lang="hu-HU" sz="1200">
                <a:solidFill>
                  <a:srgbClr val="04617b"/>
                </a:solidFill>
                <a:latin typeface="Calibri"/>
              </a:rPr>
              <a:t>forrás:KSH</a:t>
            </a:r>
            <a:endParaRPr/>
          </a:p>
        </p:txBody>
      </p:sp>
      <p:sp>
        <p:nvSpPr>
          <p:cNvPr id="320" name="TextShape 2"/>
          <p:cNvSpPr txBox="1"/>
          <p:nvPr/>
        </p:nvSpPr>
        <p:spPr>
          <a:xfrm>
            <a:off x="457200" y="1340640"/>
            <a:ext cx="8229240" cy="4983480"/>
          </a:xfrm>
          <a:prstGeom prst="rect">
            <a:avLst/>
          </a:prstGeom>
        </p:spPr>
        <p:txBody>
          <a:bodyPr bIns="45000" lIns="90000" rIns="90000" tIns="45000"/>
          <a:p>
            <a:pPr>
              <a:lnSpc>
                <a:spcPct val="100000"/>
              </a:lnSpc>
              <a:buSzPct val="95000"/>
              <a:buFont charset="2" typeface="Wingdings 2"/>
              <a:buChar char=""/>
            </a:pPr>
            <a:r>
              <a:rPr lang="hu-HU" sz="1050">
                <a:solidFill>
                  <a:srgbClr val="000000"/>
                </a:solidFill>
                <a:latin typeface="Constantia"/>
              </a:rPr>
              <a:t>Forrás:KSH</a:t>
            </a:r>
            <a:endParaRPr/>
          </a:p>
        </p:txBody>
      </p:sp>
      <p:pic>
        <p:nvPicPr>
          <p:cNvPr descr="" id="321" name="Picture 1"/>
          <p:cNvPicPr/>
          <p:nvPr/>
        </p:nvPicPr>
        <p:blipFill>
          <a:blip r:embed="rId1"/>
          <a:stretch>
            <a:fillRect/>
          </a:stretch>
        </p:blipFill>
        <p:spPr>
          <a:xfrm>
            <a:off x="0" y="908640"/>
            <a:ext cx="9143640" cy="5923800"/>
          </a:xfrm>
          <a:prstGeom prst="rect">
            <a:avLst/>
          </a:prstGeom>
        </p:spPr>
      </p:pic>
    </p:spTree>
  </p:cSld>
  <p:transition spd="slow">
    <p:fade/>
  </p:transition>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TextShape 1"/>
          <p:cNvSpPr txBox="1"/>
          <p:nvPr/>
        </p:nvSpPr>
        <p:spPr>
          <a:xfrm>
            <a:off x="457200" y="404640"/>
            <a:ext cx="8229240" cy="1079640"/>
          </a:xfrm>
          <a:prstGeom prst="rect">
            <a:avLst/>
          </a:prstGeom>
        </p:spPr>
        <p:txBody>
          <a:bodyPr anchor="b" bIns="0" lIns="0" rIns="0" tIns="45000"/>
          <a:p>
            <a:pPr algn="ctr">
              <a:lnSpc>
                <a:spcPct val="100000"/>
              </a:lnSpc>
            </a:pPr>
            <a:r>
              <a:rPr lang="hu-HU" sz="5000">
                <a:solidFill>
                  <a:srgbClr val="04617b"/>
                </a:solidFill>
                <a:latin typeface="Calibri"/>
              </a:rPr>
              <a:t>A </a:t>
            </a:r>
            <a:r>
              <a:rPr lang="hu-HU" sz="4400">
                <a:solidFill>
                  <a:srgbClr val="04617b"/>
                </a:solidFill>
                <a:latin typeface="Calibri"/>
              </a:rPr>
              <a:t>településtervezés</a:t>
            </a:r>
            <a:r>
              <a:rPr lang="hu-HU" sz="5000">
                <a:solidFill>
                  <a:srgbClr val="04617b"/>
                </a:solidFill>
                <a:latin typeface="Calibri"/>
              </a:rPr>
              <a:t> alapjai</a:t>
            </a:r>
            <a:endParaRPr/>
          </a:p>
        </p:txBody>
      </p:sp>
      <p:sp>
        <p:nvSpPr>
          <p:cNvPr id="261" name="TextShape 2"/>
          <p:cNvSpPr txBox="1"/>
          <p:nvPr/>
        </p:nvSpPr>
        <p:spPr>
          <a:xfrm>
            <a:off x="457200" y="1628640"/>
            <a:ext cx="8229240" cy="469548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Fejlesztési tervezés: időtávtól függően: hosszútávú koncepció 10-25 év, középtávú program 5-10 év, rövidtáv 1-3 év – minél távolabb, annál nagyvonalúbb</a:t>
            </a:r>
            <a:endParaRPr/>
          </a:p>
          <a:p>
            <a:pPr>
              <a:lnSpc>
                <a:spcPct val="100000"/>
              </a:lnSpc>
              <a:buSzPct val="95000"/>
              <a:buFont charset="2" typeface="Wingdings 2"/>
              <a:buChar char=""/>
            </a:pPr>
            <a:r>
              <a:rPr lang="hu-HU" sz="2800">
                <a:solidFill>
                  <a:srgbClr val="000000"/>
                </a:solidFill>
                <a:latin typeface="Constantia"/>
              </a:rPr>
              <a:t>Rendezési tervek: településszerkezeti terv, helyi építési szabályzat, </a:t>
            </a:r>
            <a:r>
              <a:rPr lang="hu-HU" sz="2400">
                <a:solidFill>
                  <a:srgbClr val="000000"/>
                </a:solidFill>
                <a:latin typeface="Constantia"/>
              </a:rPr>
              <a:t>szabályozási</a:t>
            </a:r>
            <a:r>
              <a:rPr lang="hu-HU" sz="2800">
                <a:solidFill>
                  <a:srgbClr val="000000"/>
                </a:solidFill>
                <a:latin typeface="Constantia"/>
              </a:rPr>
              <a:t> terv</a:t>
            </a:r>
            <a:endParaRPr/>
          </a:p>
          <a:p>
            <a:pPr>
              <a:lnSpc>
                <a:spcPct val="100000"/>
              </a:lnSpc>
              <a:buSzPct val="95000"/>
              <a:buFont charset="2" typeface="Wingdings 2"/>
              <a:buChar char=""/>
            </a:pPr>
            <a:r>
              <a:rPr lang="hu-HU" sz="2800">
                <a:solidFill>
                  <a:srgbClr val="000000"/>
                </a:solidFill>
                <a:latin typeface="Constantia"/>
              </a:rPr>
              <a:t>Egységes koncepció – ágazati programok</a:t>
            </a:r>
            <a:endParaRPr/>
          </a:p>
          <a:p>
            <a:pPr>
              <a:lnSpc>
                <a:spcPct val="100000"/>
              </a:lnSpc>
              <a:buSzPct val="95000"/>
              <a:buFont charset="2" typeface="Wingdings 2"/>
              <a:buChar char=""/>
            </a:pPr>
            <a:r>
              <a:rPr lang="hu-HU" sz="2800">
                <a:solidFill>
                  <a:srgbClr val="000000"/>
                </a:solidFill>
                <a:latin typeface="Constantia"/>
              </a:rPr>
              <a:t>Oda-vissza hatások</a:t>
            </a:r>
            <a:endParaRPr/>
          </a:p>
          <a:p>
            <a:pPr>
              <a:lnSpc>
                <a:spcPct val="100000"/>
              </a:lnSpc>
            </a:pPr>
            <a:endParaRPr/>
          </a:p>
        </p:txBody>
      </p:sp>
      <p:pic>
        <p:nvPicPr>
          <p:cNvPr descr="" id="262" name="Picture 3"/>
          <p:cNvPicPr/>
          <p:nvPr/>
        </p:nvPicPr>
        <p:blipFill>
          <a:blip r:embed="rId1"/>
          <a:stretch>
            <a:fillRect/>
          </a:stretch>
        </p:blipFill>
        <p:spPr>
          <a:xfrm>
            <a:off x="7092360" y="4293000"/>
            <a:ext cx="1872000" cy="2448000"/>
          </a:xfrm>
          <a:prstGeom prst="rect">
            <a:avLst/>
          </a:prstGeom>
        </p:spPr>
      </p:pic>
    </p:spTree>
  </p:cSld>
  <p:transition spd="slow">
    <p:fade/>
  </p:transition>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2" name="TextShape 1"/>
          <p:cNvSpPr txBox="1"/>
          <p:nvPr/>
        </p:nvSpPr>
        <p:spPr>
          <a:xfrm>
            <a:off x="457200" y="116640"/>
            <a:ext cx="8229240" cy="1223640"/>
          </a:xfrm>
          <a:prstGeom prst="rect">
            <a:avLst/>
          </a:prstGeom>
        </p:spPr>
        <p:txBody>
          <a:bodyPr anchor="b" bIns="0" lIns="0" rIns="0" tIns="45000"/>
          <a:p>
            <a:pPr algn="ctr">
              <a:lnSpc>
                <a:spcPct val="100000"/>
              </a:lnSpc>
            </a:pPr>
            <a:r>
              <a:rPr lang="hu-HU" sz="3600">
                <a:solidFill>
                  <a:srgbClr val="04617b"/>
                </a:solidFill>
                <a:latin typeface="Calibri"/>
              </a:rPr>
              <a:t>Üzleti célú egyéb szálláshelyek(korábban-magán)kapacitása 2010-2013</a:t>
            </a:r>
            <a:endParaRPr/>
          </a:p>
        </p:txBody>
      </p:sp>
      <p:sp>
        <p:nvSpPr>
          <p:cNvPr id="323" name="TextShape 2"/>
          <p:cNvSpPr txBox="1"/>
          <p:nvPr/>
        </p:nvSpPr>
        <p:spPr>
          <a:xfrm>
            <a:off x="457200" y="1340640"/>
            <a:ext cx="8229240" cy="498348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2010-ben 26%-át teljesíti az ágazat a a vizsgált 4-éves időszaknak,ebből a falusi turizmus 27%-os jelenlétet ért el.</a:t>
            </a:r>
            <a:endParaRPr/>
          </a:p>
          <a:p>
            <a:pPr>
              <a:lnSpc>
                <a:spcPct val="100000"/>
              </a:lnSpc>
              <a:buSzPct val="95000"/>
              <a:buFont charset="2" typeface="Wingdings 2"/>
              <a:buChar char=""/>
            </a:pPr>
            <a:r>
              <a:rPr lang="hu-HU" sz="2600">
                <a:solidFill>
                  <a:srgbClr val="000000"/>
                </a:solidFill>
                <a:latin typeface="Constantia"/>
              </a:rPr>
              <a:t>2011-ben szintén 25%-át adja az összes kapacitásnak a négy éves időszak tekintetében,ebből a falusi szálláshelyek ismét 27%-ot jelentenek </a:t>
            </a:r>
            <a:endParaRPr/>
          </a:p>
          <a:p>
            <a:pPr>
              <a:lnSpc>
                <a:spcPct val="100000"/>
              </a:lnSpc>
              <a:buSzPct val="95000"/>
              <a:buFont charset="2" typeface="Wingdings 2"/>
              <a:buChar char=""/>
            </a:pPr>
            <a:r>
              <a:rPr lang="hu-HU" sz="2600">
                <a:solidFill>
                  <a:srgbClr val="000000"/>
                </a:solidFill>
                <a:latin typeface="Constantia"/>
              </a:rPr>
              <a:t>2012-ben 25%-os az aktivitás ebből a falusi 24%-os részvételt mutat</a:t>
            </a:r>
            <a:endParaRPr/>
          </a:p>
          <a:p>
            <a:pPr>
              <a:lnSpc>
                <a:spcPct val="100000"/>
              </a:lnSpc>
              <a:buSzPct val="95000"/>
              <a:buFont charset="2" typeface="Wingdings 2"/>
              <a:buChar char=""/>
            </a:pPr>
            <a:r>
              <a:rPr lang="hu-HU" sz="2600">
                <a:solidFill>
                  <a:srgbClr val="000000"/>
                </a:solidFill>
                <a:latin typeface="Constantia"/>
              </a:rPr>
              <a:t>2013-ban 24%-át teljesíti az időszakban elért eredménynek,ebből a falusi szálláshelyek 22%-os piaci jelenlétet prognosztizálnak</a:t>
            </a:r>
            <a:endParaRPr/>
          </a:p>
          <a:p>
            <a:pPr>
              <a:lnSpc>
                <a:spcPct val="100000"/>
              </a:lnSpc>
              <a:buSzPct val="95000"/>
              <a:buFont charset="2" typeface="Wingdings 2"/>
              <a:buChar char=""/>
            </a:pPr>
            <a:r>
              <a:rPr lang="hu-HU" sz="2600">
                <a:solidFill>
                  <a:srgbClr val="000000"/>
                </a:solidFill>
                <a:latin typeface="Constantia"/>
              </a:rPr>
              <a:t>A falusi turizmus teljesítménye  az elmúlt négyéves időszakban gyenge 5%-os szűkülést  mutat,éves átlagban 1%-os visszaesés.</a:t>
            </a:r>
            <a:endParaRPr/>
          </a:p>
        </p:txBody>
      </p:sp>
    </p:spTree>
  </p:cSld>
  <p:transition spd="slow">
    <p:fade/>
  </p:transition>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24" name="Picture 1"/>
          <p:cNvPicPr/>
          <p:nvPr/>
        </p:nvPicPr>
        <p:blipFill>
          <a:blip r:embed="rId1"/>
          <a:stretch>
            <a:fillRect/>
          </a:stretch>
        </p:blipFill>
        <p:spPr>
          <a:xfrm>
            <a:off x="395640" y="908640"/>
            <a:ext cx="8280720" cy="5544360"/>
          </a:xfrm>
          <a:prstGeom prst="rect">
            <a:avLst/>
          </a:prstGeom>
        </p:spPr>
      </p:pic>
      <p:sp>
        <p:nvSpPr>
          <p:cNvPr id="325" name="TextShape 1"/>
          <p:cNvSpPr txBox="1"/>
          <p:nvPr/>
        </p:nvSpPr>
        <p:spPr>
          <a:xfrm>
            <a:off x="481680" y="0"/>
            <a:ext cx="8229240" cy="908280"/>
          </a:xfrm>
          <a:prstGeom prst="rect">
            <a:avLst/>
          </a:prstGeom>
        </p:spPr>
        <p:txBody>
          <a:bodyPr anchor="b" bIns="0" lIns="0" rIns="0" tIns="45000"/>
          <a:p>
            <a:pPr algn="ctr">
              <a:lnSpc>
                <a:spcPct val="100000"/>
              </a:lnSpc>
            </a:pPr>
            <a:r>
              <a:rPr b="1" lang="hu-HU" sz="3100">
                <a:solidFill>
                  <a:srgbClr val="04617b"/>
                </a:solidFill>
                <a:latin typeface="Calibri"/>
              </a:rPr>
              <a:t>Üzleti célú falusi  szálláshelyek vendégforgalma 2010 </a:t>
            </a:r>
            <a:r>
              <a:rPr b="1" lang="hu-HU" sz="4000">
                <a:solidFill>
                  <a:srgbClr val="04617b"/>
                </a:solidFill>
                <a:latin typeface="Calibri"/>
              </a:rPr>
              <a:t>-</a:t>
            </a:r>
            <a:r>
              <a:rPr b="1" lang="hu-HU" sz="3100">
                <a:solidFill>
                  <a:srgbClr val="04617b"/>
                </a:solidFill>
                <a:latin typeface="Calibri"/>
              </a:rPr>
              <a:t>2013</a:t>
            </a:r>
            <a:endParaRPr/>
          </a:p>
        </p:txBody>
      </p:sp>
      <p:sp>
        <p:nvSpPr>
          <p:cNvPr id="326" name="TextShape 2"/>
          <p:cNvSpPr txBox="1"/>
          <p:nvPr/>
        </p:nvSpPr>
        <p:spPr>
          <a:xfrm>
            <a:off x="457200" y="908640"/>
            <a:ext cx="8229240" cy="5415480"/>
          </a:xfrm>
          <a:prstGeom prst="rect">
            <a:avLst/>
          </a:prstGeom>
        </p:spPr>
        <p:txBody>
          <a:bodyPr bIns="45000" lIns="90000" rIns="90000" tIns="45000"/>
          <a:p>
            <a:pPr algn="r">
              <a:lnSpc>
                <a:spcPct val="100000"/>
              </a:lnSpc>
              <a:buSzPct val="95000"/>
              <a:buFont charset="2" typeface="Wingdings 2"/>
              <a:buChar char=""/>
            </a:pPr>
            <a:r>
              <a:rPr lang="hu-HU" sz="1050">
                <a:solidFill>
                  <a:srgbClr val="000000"/>
                </a:solidFill>
                <a:latin typeface="Constantia"/>
              </a:rPr>
              <a:t>Forrás:KSH</a:t>
            </a:r>
            <a:endParaRPr/>
          </a:p>
        </p:txBody>
      </p:sp>
    </p:spTree>
  </p:cSld>
  <p:transition spd="slow">
    <p:fade/>
  </p:transition>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7" name="TextShape 1"/>
          <p:cNvSpPr txBox="1"/>
          <p:nvPr/>
        </p:nvSpPr>
        <p:spPr>
          <a:xfrm>
            <a:off x="457200" y="116640"/>
            <a:ext cx="8229240" cy="1151640"/>
          </a:xfrm>
          <a:prstGeom prst="rect">
            <a:avLst/>
          </a:prstGeom>
        </p:spPr>
        <p:txBody>
          <a:bodyPr anchor="b" bIns="0" lIns="0" rIns="0" tIns="45000"/>
          <a:p>
            <a:pPr>
              <a:lnSpc>
                <a:spcPct val="100000"/>
              </a:lnSpc>
            </a:pPr>
            <a:r>
              <a:rPr b="1" lang="hu-HU" sz="2800">
                <a:solidFill>
                  <a:srgbClr val="04617b"/>
                </a:solidFill>
                <a:latin typeface="Calibri"/>
              </a:rPr>
              <a:t>Üzleti célú falusi  szálláshelyek vendégforgalma 2010 </a:t>
            </a:r>
            <a:r>
              <a:rPr b="1" lang="hu-HU" sz="3600">
                <a:solidFill>
                  <a:srgbClr val="04617b"/>
                </a:solidFill>
                <a:latin typeface="Calibri"/>
              </a:rPr>
              <a:t>-</a:t>
            </a:r>
            <a:r>
              <a:rPr b="1" lang="hu-HU" sz="2800">
                <a:solidFill>
                  <a:srgbClr val="04617b"/>
                </a:solidFill>
                <a:latin typeface="Calibri"/>
              </a:rPr>
              <a:t>2013</a:t>
            </a:r>
            <a:endParaRPr/>
          </a:p>
        </p:txBody>
      </p:sp>
      <p:sp>
        <p:nvSpPr>
          <p:cNvPr id="328" name="TextShape 2"/>
          <p:cNvSpPr txBox="1"/>
          <p:nvPr/>
        </p:nvSpPr>
        <p:spPr>
          <a:xfrm>
            <a:off x="457200" y="1268640"/>
            <a:ext cx="8229240" cy="505548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A régiók közül a két legjobban teljesítő az ÉMR-és a NYDR,majd a  KDR és a DDR-következik</a:t>
            </a:r>
            <a:endParaRPr/>
          </a:p>
          <a:p>
            <a:pPr>
              <a:lnSpc>
                <a:spcPct val="100000"/>
              </a:lnSpc>
              <a:buSzPct val="95000"/>
              <a:buFont charset="2" typeface="Wingdings 2"/>
              <a:buChar char=""/>
            </a:pPr>
            <a:r>
              <a:rPr lang="hu-HU" sz="2600">
                <a:solidFill>
                  <a:srgbClr val="000000"/>
                </a:solidFill>
                <a:latin typeface="Constantia"/>
              </a:rPr>
              <a:t>Az ÉMR és a NYDR esetében megfigyelhető,hogy a 2011-es év eredményei bizonyulnak a legjobbnak,ezt követik az előző 2010-es év mutatói</a:t>
            </a:r>
            <a:endParaRPr/>
          </a:p>
          <a:p>
            <a:pPr>
              <a:lnSpc>
                <a:spcPct val="100000"/>
              </a:lnSpc>
              <a:buSzPct val="95000"/>
              <a:buFont charset="2" typeface="Wingdings 2"/>
              <a:buChar char=""/>
            </a:pPr>
            <a:r>
              <a:rPr lang="hu-HU" sz="2600">
                <a:solidFill>
                  <a:srgbClr val="000000"/>
                </a:solidFill>
                <a:latin typeface="Constantia"/>
              </a:rPr>
              <a:t>A három kiemelt régió ÉMR,NYDR,KDR,közül csak a KDR-esetében látható javulás a 2010-es bázisévhez viszonyítva,bár  a legmagasabb mutatói 2012-ben jelennek meg.</a:t>
            </a:r>
            <a:endParaRPr/>
          </a:p>
          <a:p>
            <a:pPr>
              <a:lnSpc>
                <a:spcPct val="100000"/>
              </a:lnSpc>
              <a:buSzPct val="95000"/>
              <a:buFont charset="2" typeface="Wingdings 2"/>
              <a:buChar char=""/>
            </a:pPr>
            <a:r>
              <a:rPr lang="hu-HU" sz="2600">
                <a:solidFill>
                  <a:srgbClr val="000000"/>
                </a:solidFill>
                <a:latin typeface="Constantia"/>
              </a:rPr>
              <a:t>A többi régió esetében az évenkénti teljesítmény eltérően alakul</a:t>
            </a:r>
            <a:endParaRPr/>
          </a:p>
        </p:txBody>
      </p:sp>
    </p:spTree>
  </p:cSld>
  <p:transition spd="slow">
    <p:fade/>
  </p:transition>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9" name="TextShape 1"/>
          <p:cNvSpPr txBox="1"/>
          <p:nvPr/>
        </p:nvSpPr>
        <p:spPr>
          <a:xfrm>
            <a:off x="457200" y="116640"/>
            <a:ext cx="8229240" cy="1295640"/>
          </a:xfrm>
          <a:prstGeom prst="rect">
            <a:avLst/>
          </a:prstGeom>
        </p:spPr>
        <p:txBody>
          <a:bodyPr anchor="b" bIns="0" lIns="0" rIns="0"/>
          <a:p>
            <a:pPr>
              <a:lnSpc>
                <a:spcPct val="100000"/>
              </a:lnSpc>
            </a:pPr>
            <a:r>
              <a:rPr b="1" lang="hu-HU" sz="2800">
                <a:solidFill>
                  <a:srgbClr val="04617b"/>
                </a:solidFill>
                <a:latin typeface="Calibri"/>
              </a:rPr>
              <a:t>Üzleti célú falusi  szálláshelyek vendégforgalma 2010 </a:t>
            </a:r>
            <a:r>
              <a:rPr b="1" lang="hu-HU" sz="3600">
                <a:solidFill>
                  <a:srgbClr val="04617b"/>
                </a:solidFill>
                <a:latin typeface="Calibri"/>
              </a:rPr>
              <a:t>-</a:t>
            </a:r>
            <a:r>
              <a:rPr b="1" lang="hu-HU" sz="2800">
                <a:solidFill>
                  <a:srgbClr val="04617b"/>
                </a:solidFill>
                <a:latin typeface="Calibri"/>
              </a:rPr>
              <a:t>2013</a:t>
            </a:r>
            <a:endParaRPr/>
          </a:p>
        </p:txBody>
      </p:sp>
      <p:sp>
        <p:nvSpPr>
          <p:cNvPr id="330" name="TextShape 2"/>
          <p:cNvSpPr txBox="1"/>
          <p:nvPr/>
        </p:nvSpPr>
        <p:spPr>
          <a:xfrm>
            <a:off x="457200" y="1412640"/>
            <a:ext cx="4039920" cy="503640"/>
          </a:xfrm>
          <a:prstGeom prst="rect">
            <a:avLst/>
          </a:prstGeom>
        </p:spPr>
        <p:txBody>
          <a:bodyPr anchor="ctr" bIns="0" lIns="45720" rIns="45720" tIns="0"/>
          <a:p>
            <a:pPr>
              <a:lnSpc>
                <a:spcPct val="100000"/>
              </a:lnSpc>
            </a:pPr>
            <a:r>
              <a:rPr b="1" lang="hu-HU" sz="2400">
                <a:solidFill>
                  <a:srgbClr val="000000"/>
                </a:solidFill>
                <a:latin typeface="Constantia"/>
              </a:rPr>
              <a:t>Helyzetkép országos</a:t>
            </a:r>
            <a:endParaRPr/>
          </a:p>
        </p:txBody>
      </p:sp>
      <p:sp>
        <p:nvSpPr>
          <p:cNvPr id="331" name="TextShape 3"/>
          <p:cNvSpPr txBox="1"/>
          <p:nvPr/>
        </p:nvSpPr>
        <p:spPr>
          <a:xfrm>
            <a:off x="4645080" y="980640"/>
            <a:ext cx="4041360" cy="1007640"/>
          </a:xfrm>
          <a:prstGeom prst="rect">
            <a:avLst/>
          </a:prstGeom>
        </p:spPr>
        <p:txBody>
          <a:bodyPr anchor="ctr" bIns="0" lIns="45720" rIns="45720" tIns="0"/>
          <a:p>
            <a:pPr>
              <a:lnSpc>
                <a:spcPct val="100000"/>
              </a:lnSpc>
            </a:pPr>
            <a:r>
              <a:rPr b="1" lang="hu-HU" sz="2400">
                <a:solidFill>
                  <a:srgbClr val="000000"/>
                </a:solidFill>
                <a:latin typeface="Constantia"/>
              </a:rPr>
              <a:t>A két legjobban teljesítő  régió és a leggyengébb régió</a:t>
            </a:r>
            <a:endParaRPr/>
          </a:p>
          <a:p>
            <a:pPr>
              <a:lnSpc>
                <a:spcPct val="100000"/>
              </a:lnSpc>
            </a:pPr>
            <a:r>
              <a:rPr b="1" lang="hu-HU" sz="2400">
                <a:solidFill>
                  <a:srgbClr val="035c75"/>
                </a:solidFill>
                <a:latin typeface="Constantia"/>
              </a:rPr>
              <a:t> </a:t>
            </a:r>
            <a:endParaRPr/>
          </a:p>
        </p:txBody>
      </p:sp>
      <p:pic>
        <p:nvPicPr>
          <p:cNvPr descr="" id="332" name="Picture 1"/>
          <p:cNvPicPr/>
          <p:nvPr/>
        </p:nvPicPr>
        <p:blipFill>
          <a:blip r:embed="rId1"/>
          <a:stretch>
            <a:fillRect/>
          </a:stretch>
        </p:blipFill>
        <p:spPr>
          <a:xfrm>
            <a:off x="457200" y="2205000"/>
            <a:ext cx="4039920" cy="3372480"/>
          </a:xfrm>
          <a:prstGeom prst="rect">
            <a:avLst/>
          </a:prstGeom>
        </p:spPr>
      </p:pic>
      <p:pic>
        <p:nvPicPr>
          <p:cNvPr descr="" id="333" name="Picture 1"/>
          <p:cNvPicPr/>
          <p:nvPr/>
        </p:nvPicPr>
        <p:blipFill>
          <a:blip r:embed="rId2"/>
          <a:stretch>
            <a:fillRect/>
          </a:stretch>
        </p:blipFill>
        <p:spPr>
          <a:xfrm>
            <a:off x="4645080" y="2061000"/>
            <a:ext cx="4041360" cy="3888000"/>
          </a:xfrm>
          <a:prstGeom prst="rect">
            <a:avLst/>
          </a:prstGeom>
        </p:spPr>
      </p:pic>
    </p:spTree>
  </p:cSld>
  <p:transition spd="slow">
    <p:fade/>
  </p:transition>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TextShape 1"/>
          <p:cNvSpPr txBox="1"/>
          <p:nvPr/>
        </p:nvSpPr>
        <p:spPr>
          <a:xfrm>
            <a:off x="457200" y="0"/>
            <a:ext cx="8229240" cy="1196280"/>
          </a:xfrm>
          <a:prstGeom prst="rect">
            <a:avLst/>
          </a:prstGeom>
        </p:spPr>
        <p:txBody>
          <a:bodyPr anchor="b" bIns="0" lIns="0" rIns="0" tIns="45000"/>
          <a:p>
            <a:pPr algn="ctr">
              <a:lnSpc>
                <a:spcPct val="100000"/>
              </a:lnSpc>
            </a:pPr>
            <a:r>
              <a:rPr b="1" lang="hu-HU" sz="2800">
                <a:solidFill>
                  <a:srgbClr val="04617b"/>
                </a:solidFill>
                <a:latin typeface="Calibri"/>
              </a:rPr>
              <a:t>Üzleti célú falusi  szálláshelyek vendégforgalma 2010 </a:t>
            </a:r>
            <a:r>
              <a:rPr b="1" lang="hu-HU" sz="3600">
                <a:solidFill>
                  <a:srgbClr val="04617b"/>
                </a:solidFill>
                <a:latin typeface="Calibri"/>
              </a:rPr>
              <a:t>-</a:t>
            </a:r>
            <a:r>
              <a:rPr b="1" lang="hu-HU" sz="2800">
                <a:solidFill>
                  <a:srgbClr val="04617b"/>
                </a:solidFill>
                <a:latin typeface="Calibri"/>
              </a:rPr>
              <a:t>2013-területi bontásban                                              </a:t>
            </a:r>
            <a:r>
              <a:rPr lang="hu-HU" sz="1100">
                <a:solidFill>
                  <a:srgbClr val="04617b"/>
                </a:solidFill>
                <a:latin typeface="Calibri"/>
              </a:rPr>
              <a:t>Forrás:KSH</a:t>
            </a:r>
            <a:endParaRPr/>
          </a:p>
        </p:txBody>
      </p:sp>
      <p:pic>
        <p:nvPicPr>
          <p:cNvPr descr="" id="335" name="Picture 1"/>
          <p:cNvPicPr/>
          <p:nvPr/>
        </p:nvPicPr>
        <p:blipFill>
          <a:blip r:embed="rId1"/>
          <a:stretch>
            <a:fillRect/>
          </a:stretch>
        </p:blipFill>
        <p:spPr>
          <a:xfrm>
            <a:off x="323640" y="1268640"/>
            <a:ext cx="8640720" cy="5400360"/>
          </a:xfrm>
          <a:prstGeom prst="rect">
            <a:avLst/>
          </a:prstGeom>
        </p:spPr>
      </p:pic>
    </p:spTree>
  </p:cSld>
  <p:transition spd="slow">
    <p:fade/>
  </p:transition>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TextShape 1"/>
          <p:cNvSpPr txBox="1"/>
          <p:nvPr/>
        </p:nvSpPr>
        <p:spPr>
          <a:xfrm>
            <a:off x="685800" y="116640"/>
            <a:ext cx="7342200" cy="791640"/>
          </a:xfrm>
          <a:prstGeom prst="rect">
            <a:avLst/>
          </a:prstGeom>
        </p:spPr>
        <p:txBody>
          <a:bodyPr anchor="b" bIns="0" lIns="0" rIns="0" tIns="45000"/>
          <a:p>
            <a:pPr algn="ctr">
              <a:lnSpc>
                <a:spcPct val="100000"/>
              </a:lnSpc>
            </a:pPr>
            <a:r>
              <a:rPr b="1" lang="hu-HU" sz="4400">
                <a:solidFill>
                  <a:srgbClr val="04617b"/>
                </a:solidFill>
                <a:latin typeface="Calibri"/>
              </a:rPr>
              <a:t>ÉMR-NYDR-Tisza-tavi </a:t>
            </a:r>
            <a:r>
              <a:rPr b="1" lang="hu-HU" sz="2800">
                <a:solidFill>
                  <a:srgbClr val="04617b"/>
                </a:solidFill>
                <a:latin typeface="Calibri"/>
              </a:rPr>
              <a:t>Régió</a:t>
            </a:r>
            <a:endParaRPr/>
          </a:p>
        </p:txBody>
      </p:sp>
      <p:sp>
        <p:nvSpPr>
          <p:cNvPr id="337" name="TextShape 2"/>
          <p:cNvSpPr txBox="1"/>
          <p:nvPr/>
        </p:nvSpPr>
        <p:spPr>
          <a:xfrm>
            <a:off x="685800" y="1268640"/>
            <a:ext cx="2742840" cy="4979160"/>
          </a:xfrm>
          <a:prstGeom prst="rect">
            <a:avLst/>
          </a:prstGeom>
        </p:spPr>
        <p:txBody>
          <a:bodyPr anchor="b" bIns="0" lIns="18360" rIns="18360" tIns="0"/>
          <a:p>
            <a:endParaRPr/>
          </a:p>
        </p:txBody>
      </p:sp>
      <p:pic>
        <p:nvPicPr>
          <p:cNvPr descr="" id="338" name="Picture 3"/>
          <p:cNvPicPr/>
          <p:nvPr/>
        </p:nvPicPr>
        <p:blipFill>
          <a:blip r:embed="rId1"/>
          <a:stretch>
            <a:fillRect/>
          </a:stretch>
        </p:blipFill>
        <p:spPr>
          <a:xfrm>
            <a:off x="0" y="1268640"/>
            <a:ext cx="3491640" cy="5112360"/>
          </a:xfrm>
          <a:prstGeom prst="rect">
            <a:avLst/>
          </a:prstGeom>
        </p:spPr>
      </p:pic>
      <p:sp>
        <p:nvSpPr>
          <p:cNvPr id="339" name="TextShape 3"/>
          <p:cNvSpPr txBox="1"/>
          <p:nvPr/>
        </p:nvSpPr>
        <p:spPr>
          <a:xfrm>
            <a:off x="3575160" y="1268640"/>
            <a:ext cx="5111280" cy="4979160"/>
          </a:xfrm>
          <a:prstGeom prst="rect">
            <a:avLst/>
          </a:prstGeom>
        </p:spPr>
        <p:txBody>
          <a:bodyPr bIns="45000" lIns="90000" rIns="90000" tIns="0"/>
          <a:p>
            <a:pPr>
              <a:lnSpc>
                <a:spcPct val="100000"/>
              </a:lnSpc>
              <a:buSzPct val="95000"/>
              <a:buFont charset="2" typeface="Wingdings 2"/>
              <a:buChar char=""/>
            </a:pPr>
            <a:r>
              <a:rPr lang="hu-HU" sz="2800">
                <a:solidFill>
                  <a:srgbClr val="000000"/>
                </a:solidFill>
                <a:latin typeface="Constantia"/>
              </a:rPr>
              <a:t>A Tisza-tavi Régió 2010-ben 43.089-fős vendégtáborával erős középmezőnynek számított,2011-ben ez a szám 27.170 főre,2012-ben 14.728 főre,2013-ban 2553-főre csökkent,1687,77%  Abádszalók</a:t>
            </a:r>
            <a:endParaRPr/>
          </a:p>
          <a:p>
            <a:pPr>
              <a:lnSpc>
                <a:spcPct val="100000"/>
              </a:lnSpc>
              <a:buSzPct val="95000"/>
              <a:buFont charset="2" typeface="Wingdings 2"/>
              <a:buChar char=""/>
            </a:pPr>
            <a:r>
              <a:rPr lang="hu-HU" sz="2800">
                <a:solidFill>
                  <a:srgbClr val="000000"/>
                </a:solidFill>
                <a:latin typeface="Constantia"/>
              </a:rPr>
              <a:t>2013-ban a többi régió teljesítménye is csökkenő tendenciát mutat kivéve a KDR,és az ÉMR,2010-hez viszonyítva.</a:t>
            </a:r>
            <a:endParaRPr/>
          </a:p>
        </p:txBody>
      </p:sp>
    </p:spTree>
  </p:cSld>
  <p:transition spd="slow">
    <p:fade/>
  </p:transition>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TextShape 1"/>
          <p:cNvSpPr txBox="1"/>
          <p:nvPr/>
        </p:nvSpPr>
        <p:spPr>
          <a:xfrm>
            <a:off x="457200" y="116640"/>
            <a:ext cx="8229240" cy="935640"/>
          </a:xfrm>
          <a:prstGeom prst="rect">
            <a:avLst/>
          </a:prstGeom>
        </p:spPr>
        <p:txBody>
          <a:bodyPr anchor="b" bIns="0" lIns="0" rIns="0" tIns="45000"/>
          <a:p>
            <a:pPr algn="ctr">
              <a:lnSpc>
                <a:spcPct val="100000"/>
              </a:lnSpc>
            </a:pPr>
            <a:r>
              <a:rPr lang="hu-HU" sz="4400">
                <a:solidFill>
                  <a:srgbClr val="04617b"/>
                </a:solidFill>
                <a:latin typeface="Calibri"/>
              </a:rPr>
              <a:t>Összegzés,elért eredmények</a:t>
            </a:r>
            <a:endParaRPr/>
          </a:p>
        </p:txBody>
      </p:sp>
      <p:sp>
        <p:nvSpPr>
          <p:cNvPr id="341" name="TextShape 2"/>
          <p:cNvSpPr txBox="1"/>
          <p:nvPr/>
        </p:nvSpPr>
        <p:spPr>
          <a:xfrm>
            <a:off x="457200" y="1124640"/>
            <a:ext cx="8229240" cy="519948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Megállapítható,hogy a 2005-2009-évek alatt elszenvedett veszteségek dacára az ágazat a 2010-2013-as időszak alatt már nem prognosztizált ilyen mértékű csökkenést.</a:t>
            </a:r>
            <a:endParaRPr/>
          </a:p>
          <a:p>
            <a:pPr>
              <a:lnSpc>
                <a:spcPct val="100000"/>
              </a:lnSpc>
              <a:buSzPct val="95000"/>
              <a:buFont charset="2" typeface="Wingdings 2"/>
              <a:buChar char=""/>
            </a:pPr>
            <a:r>
              <a:rPr lang="hu-HU" sz="2600">
                <a:solidFill>
                  <a:srgbClr val="000000"/>
                </a:solidFill>
                <a:latin typeface="Constantia"/>
              </a:rPr>
              <a:t>A KDR-és az ÉAR javuló tendenciát mutat a 2010-es évhez viszonyítva.A többi régió stagnál vagy gyenge visszaesést  mutat.</a:t>
            </a:r>
            <a:endParaRPr/>
          </a:p>
          <a:p>
            <a:pPr>
              <a:lnSpc>
                <a:spcPct val="100000"/>
              </a:lnSpc>
              <a:buSzPct val="95000"/>
              <a:buFont charset="2" typeface="Wingdings 2"/>
              <a:buChar char=""/>
            </a:pPr>
            <a:r>
              <a:rPr lang="hu-HU" sz="2600">
                <a:solidFill>
                  <a:srgbClr val="000000"/>
                </a:solidFill>
                <a:latin typeface="Constantia"/>
              </a:rPr>
              <a:t>A 2010-2011-es évek minden régió esetében a legmagasabb mutatókkal rendelkezik</a:t>
            </a:r>
            <a:endParaRPr/>
          </a:p>
          <a:p>
            <a:pPr>
              <a:lnSpc>
                <a:spcPct val="100000"/>
              </a:lnSpc>
              <a:buSzPct val="95000"/>
              <a:buFont charset="2" typeface="Wingdings 2"/>
              <a:buChar char=""/>
            </a:pPr>
            <a:r>
              <a:rPr lang="hu-HU" sz="2600">
                <a:solidFill>
                  <a:srgbClr val="000000"/>
                </a:solidFill>
                <a:latin typeface="Constantia"/>
              </a:rPr>
              <a:t>Ebben a két évben a korábban benyújtott pályázati források felhasználása jelentett a falusi szálláshelyek számára kedvező gazdasági környezetet.</a:t>
            </a:r>
            <a:endParaRPr/>
          </a:p>
          <a:p>
            <a:pPr>
              <a:lnSpc>
                <a:spcPct val="100000"/>
              </a:lnSpc>
              <a:buSzPct val="95000"/>
              <a:buFont charset="2" typeface="Wingdings 2"/>
              <a:buChar char=""/>
            </a:pPr>
            <a:r>
              <a:rPr lang="hu-HU" sz="2600">
                <a:solidFill>
                  <a:srgbClr val="000000"/>
                </a:solidFill>
                <a:latin typeface="Constantia"/>
              </a:rPr>
              <a:t>A helyes marketingstratégiáknak köszönhetően,a felhasználók körében népszerűvé válik a falusi turizmus választása</a:t>
            </a:r>
            <a:endParaRPr/>
          </a:p>
          <a:p>
            <a:pPr>
              <a:lnSpc>
                <a:spcPct val="100000"/>
              </a:lnSpc>
            </a:pPr>
            <a:endParaRPr/>
          </a:p>
        </p:txBody>
      </p:sp>
    </p:spTree>
  </p:cSld>
  <p:transition spd="slow">
    <p:fade/>
  </p:transition>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2" name="TextShape 1"/>
          <p:cNvSpPr txBox="1"/>
          <p:nvPr/>
        </p:nvSpPr>
        <p:spPr>
          <a:xfrm>
            <a:off x="457200" y="0"/>
            <a:ext cx="8229240" cy="1052280"/>
          </a:xfrm>
          <a:prstGeom prst="rect">
            <a:avLst/>
          </a:prstGeom>
        </p:spPr>
        <p:txBody>
          <a:bodyPr anchor="b" bIns="0" lIns="0" rIns="0" tIns="45000"/>
          <a:p>
            <a:pPr algn="ctr">
              <a:lnSpc>
                <a:spcPct val="100000"/>
              </a:lnSpc>
            </a:pPr>
            <a:r>
              <a:rPr lang="hu-HU" sz="4400">
                <a:solidFill>
                  <a:srgbClr val="04617b"/>
                </a:solidFill>
                <a:latin typeface="Calibri"/>
              </a:rPr>
              <a:t>Összegzés feladataink</a:t>
            </a:r>
            <a:endParaRPr/>
          </a:p>
        </p:txBody>
      </p:sp>
      <p:sp>
        <p:nvSpPr>
          <p:cNvPr id="343" name="TextShape 2"/>
          <p:cNvSpPr txBox="1"/>
          <p:nvPr/>
        </p:nvSpPr>
        <p:spPr>
          <a:xfrm>
            <a:off x="457200" y="1124640"/>
            <a:ext cx="8229240" cy="5199480"/>
          </a:xfrm>
          <a:prstGeom prst="rect">
            <a:avLst/>
          </a:prstGeom>
        </p:spPr>
        <p:txBody>
          <a:bodyPr bIns="45000" lIns="90000" rIns="90000" tIns="45000"/>
          <a:p>
            <a:pPr>
              <a:lnSpc>
                <a:spcPct val="100000"/>
              </a:lnSpc>
              <a:buSzPct val="95000"/>
              <a:buFont charset="2" typeface="Wingdings 2"/>
              <a:buChar char=""/>
            </a:pPr>
            <a:r>
              <a:rPr lang="hu-HU" sz="2600">
                <a:solidFill>
                  <a:srgbClr val="000000"/>
                </a:solidFill>
                <a:latin typeface="Constantia"/>
              </a:rPr>
              <a:t>A falusi turizmus ágazati szerepe jelentős, erősítése lehetőségeinek szélesítése közös felelősségünk</a:t>
            </a:r>
            <a:endParaRPr/>
          </a:p>
          <a:p>
            <a:pPr>
              <a:lnSpc>
                <a:spcPct val="100000"/>
              </a:lnSpc>
              <a:buSzPct val="95000"/>
              <a:buFont charset="2" typeface="Wingdings 2"/>
              <a:buChar char=""/>
            </a:pPr>
            <a:r>
              <a:rPr lang="hu-HU" sz="2600">
                <a:solidFill>
                  <a:srgbClr val="000000"/>
                </a:solidFill>
                <a:latin typeface="Constantia"/>
              </a:rPr>
              <a:t>Források megismerése,felhasználási lehetőségek</a:t>
            </a:r>
            <a:endParaRPr/>
          </a:p>
          <a:p>
            <a:pPr>
              <a:lnSpc>
                <a:spcPct val="100000"/>
              </a:lnSpc>
              <a:buSzPct val="95000"/>
              <a:buFont charset="2" typeface="Wingdings 2"/>
              <a:buChar char=""/>
            </a:pPr>
            <a:r>
              <a:rPr lang="hu-HU" sz="2600">
                <a:solidFill>
                  <a:srgbClr val="000000"/>
                </a:solidFill>
                <a:latin typeface="Constantia"/>
              </a:rPr>
              <a:t>Kommunikációs lehetőségek kibővítése,e-kommunikáció </a:t>
            </a:r>
            <a:endParaRPr/>
          </a:p>
          <a:p>
            <a:pPr>
              <a:lnSpc>
                <a:spcPct val="100000"/>
              </a:lnSpc>
            </a:pPr>
            <a:endParaRPr/>
          </a:p>
          <a:p>
            <a:pPr>
              <a:lnSpc>
                <a:spcPct val="100000"/>
              </a:lnSpc>
              <a:buSzPct val="95000"/>
              <a:buFont charset="2" typeface="Wingdings 2"/>
              <a:buChar char=""/>
            </a:pPr>
            <a:r>
              <a:rPr lang="hu-HU" sz="2600">
                <a:solidFill>
                  <a:srgbClr val="000000"/>
                </a:solidFill>
                <a:latin typeface="Constantia"/>
              </a:rPr>
              <a:t>Szép kártya elfogadóhelyek kialakítása,megfelelő infrastrukturális  lehetőségek megteremtése</a:t>
            </a:r>
            <a:endParaRPr/>
          </a:p>
          <a:p>
            <a:pPr>
              <a:lnSpc>
                <a:spcPct val="100000"/>
              </a:lnSpc>
              <a:buSzPct val="95000"/>
              <a:buFont charset="2" typeface="Wingdings 2"/>
              <a:buChar char=""/>
            </a:pPr>
            <a:r>
              <a:rPr lang="hu-HU" sz="2600">
                <a:solidFill>
                  <a:srgbClr val="000000"/>
                </a:solidFill>
                <a:latin typeface="Constantia"/>
              </a:rPr>
              <a:t>Társadalmi,demográfiai,gazdasági hatások felismerése </a:t>
            </a:r>
            <a:endParaRPr/>
          </a:p>
          <a:p>
            <a:pPr>
              <a:lnSpc>
                <a:spcPct val="100000"/>
              </a:lnSpc>
            </a:pPr>
            <a:endParaRPr/>
          </a:p>
          <a:p>
            <a:pPr>
              <a:lnSpc>
                <a:spcPct val="100000"/>
              </a:lnSpc>
              <a:buSzPct val="95000"/>
              <a:buFont charset="2" typeface="Wingdings 2"/>
              <a:buChar char=""/>
            </a:pPr>
            <a:r>
              <a:rPr lang="hu-HU" sz="2600">
                <a:solidFill>
                  <a:srgbClr val="000000"/>
                </a:solidFill>
                <a:latin typeface="Constantia"/>
              </a:rPr>
              <a:t>Közösség megtartó erejének kihasználása,elvándorlás csökkentése,főleg a fiatal lakosság tekintetében,</a:t>
            </a:r>
            <a:endParaRPr/>
          </a:p>
          <a:p>
            <a:pPr>
              <a:lnSpc>
                <a:spcPct val="100000"/>
              </a:lnSpc>
              <a:buSzPct val="95000"/>
              <a:buFont charset="2" typeface="Wingdings 2"/>
              <a:buChar char=""/>
            </a:pPr>
            <a:r>
              <a:rPr lang="hu-HU" sz="2600">
                <a:solidFill>
                  <a:srgbClr val="000000"/>
                </a:solidFill>
                <a:latin typeface="Constantia"/>
              </a:rPr>
              <a:t>Ismeretátadás,aktualizált gazdasági lehetőségek és jogszabályi környezet.</a:t>
            </a:r>
            <a:endParaRPr/>
          </a:p>
        </p:txBody>
      </p:sp>
      <p:pic>
        <p:nvPicPr>
          <p:cNvPr descr="" id="344" name="Picture 2"/>
          <p:cNvPicPr/>
          <p:nvPr/>
        </p:nvPicPr>
        <p:blipFill>
          <a:blip r:embed="rId1"/>
          <a:stretch>
            <a:fillRect/>
          </a:stretch>
        </p:blipFill>
        <p:spPr>
          <a:xfrm>
            <a:off x="7524360" y="5013000"/>
            <a:ext cx="1295640" cy="1656000"/>
          </a:xfrm>
          <a:prstGeom prst="rect">
            <a:avLst/>
          </a:prstGeom>
        </p:spPr>
      </p:pic>
    </p:spTree>
  </p:cSld>
  <p:transition spd="slow">
    <p:fade/>
  </p:transition>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5" name="TextShape 1"/>
          <p:cNvSpPr txBox="1"/>
          <p:nvPr/>
        </p:nvSpPr>
        <p:spPr>
          <a:xfrm>
            <a:off x="533520" y="1371600"/>
            <a:ext cx="7851240" cy="3065040"/>
          </a:xfrm>
          <a:prstGeom prst="rect">
            <a:avLst/>
          </a:prstGeom>
        </p:spPr>
        <p:txBody>
          <a:bodyPr anchor="b" bIns="0" lIns="0" rIns="18360" tIns="0"/>
          <a:p>
            <a:pPr>
              <a:lnSpc>
                <a:spcPct val="100000"/>
              </a:lnSpc>
            </a:pPr>
            <a:r>
              <a:rPr b="1" lang="hu-HU" sz="5600">
                <a:solidFill>
                  <a:srgbClr val="50e0ea"/>
                </a:solidFill>
                <a:latin typeface="Calibri"/>
              </a:rPr>
              <a:t>Köszönöm megtisztelő figyelmüket!</a:t>
            </a:r>
            <a:endParaRPr/>
          </a:p>
        </p:txBody>
      </p:sp>
    </p:spTree>
  </p:cSld>
  <p:transition spd="slow">
    <p:fade/>
  </p:transition>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TextShape 1"/>
          <p:cNvSpPr txBox="1"/>
          <p:nvPr/>
        </p:nvSpPr>
        <p:spPr>
          <a:xfrm>
            <a:off x="457200" y="404640"/>
            <a:ext cx="8229240" cy="1151640"/>
          </a:xfrm>
          <a:prstGeom prst="rect">
            <a:avLst/>
          </a:prstGeom>
        </p:spPr>
        <p:txBody>
          <a:bodyPr anchor="b" bIns="0" lIns="0" rIns="0" tIns="45000"/>
          <a:p>
            <a:pPr algn="ctr">
              <a:lnSpc>
                <a:spcPct val="100000"/>
              </a:lnSpc>
            </a:pPr>
            <a:r>
              <a:rPr lang="hu-HU" sz="4400">
                <a:solidFill>
                  <a:srgbClr val="04617b"/>
                </a:solidFill>
                <a:latin typeface="Calibri"/>
              </a:rPr>
              <a:t>Belső és külső marketing</a:t>
            </a:r>
            <a:endParaRPr/>
          </a:p>
        </p:txBody>
      </p:sp>
      <p:sp>
        <p:nvSpPr>
          <p:cNvPr id="264" name="TextShape 2"/>
          <p:cNvSpPr txBox="1"/>
          <p:nvPr/>
        </p:nvSpPr>
        <p:spPr>
          <a:xfrm>
            <a:off x="457200" y="1935360"/>
            <a:ext cx="8229240" cy="4388760"/>
          </a:xfrm>
          <a:prstGeom prst="rect">
            <a:avLst/>
          </a:prstGeom>
        </p:spPr>
        <p:txBody>
          <a:bodyPr bIns="45000" lIns="90000" rIns="90000" tIns="45000"/>
          <a:p>
            <a:pPr>
              <a:lnSpc>
                <a:spcPct val="90000"/>
              </a:lnSpc>
              <a:buSzPct val="95000"/>
              <a:buFont charset="2" typeface="Wingdings 2"/>
              <a:buChar char=""/>
            </a:pPr>
            <a:r>
              <a:rPr lang="hu-HU" sz="2800">
                <a:solidFill>
                  <a:srgbClr val="000000"/>
                </a:solidFill>
                <a:latin typeface="Constantia"/>
              </a:rPr>
              <a:t>Belső marketing: az adott </a:t>
            </a:r>
            <a:r>
              <a:rPr lang="hu-HU" sz="2800">
                <a:solidFill>
                  <a:srgbClr val="20ae4d"/>
                </a:solidFill>
                <a:latin typeface="Constantia"/>
              </a:rPr>
              <a:t>településen élők</a:t>
            </a:r>
            <a:r>
              <a:rPr lang="hu-HU" sz="2800">
                <a:solidFill>
                  <a:srgbClr val="000000"/>
                </a:solidFill>
                <a:latin typeface="Constantia"/>
              </a:rPr>
              <a:t> igényeit feltáró, legjobb kielégítésüket megtervező és megvalósító folyamat</a:t>
            </a:r>
            <a:endParaRPr/>
          </a:p>
          <a:p>
            <a:pPr>
              <a:lnSpc>
                <a:spcPct val="90000"/>
              </a:lnSpc>
              <a:buSzPct val="95000"/>
              <a:buFont charset="2" typeface="Wingdings 2"/>
              <a:buChar char=""/>
            </a:pPr>
            <a:r>
              <a:rPr lang="hu-HU" sz="2800">
                <a:solidFill>
                  <a:srgbClr val="000000"/>
                </a:solidFill>
                <a:latin typeface="Constantia"/>
              </a:rPr>
              <a:t>Külső marketing: a </a:t>
            </a:r>
            <a:r>
              <a:rPr lang="hu-HU" sz="2800">
                <a:solidFill>
                  <a:srgbClr val="20ae4d"/>
                </a:solidFill>
                <a:latin typeface="Constantia"/>
              </a:rPr>
              <a:t>településen kívül élők</a:t>
            </a:r>
            <a:r>
              <a:rPr lang="hu-HU" sz="2800">
                <a:solidFill>
                  <a:srgbClr val="000000"/>
                </a:solidFill>
                <a:latin typeface="Constantia"/>
              </a:rPr>
              <a:t> megnyerését (pl. turistaként, befektetőként) célzó igényfeltáró, kielégítésüket megtervező és megvalósító folyamat  </a:t>
            </a:r>
            <a:endParaRPr/>
          </a:p>
          <a:p>
            <a:pPr>
              <a:lnSpc>
                <a:spcPct val="100000"/>
              </a:lnSpc>
            </a:pPr>
            <a:endParaRPr/>
          </a:p>
        </p:txBody>
      </p:sp>
      <p:pic>
        <p:nvPicPr>
          <p:cNvPr descr="" id="265" name="Picture 2"/>
          <p:cNvPicPr/>
          <p:nvPr/>
        </p:nvPicPr>
        <p:blipFill>
          <a:blip r:embed="rId1"/>
          <a:stretch>
            <a:fillRect/>
          </a:stretch>
        </p:blipFill>
        <p:spPr>
          <a:xfrm>
            <a:off x="4860000" y="4401000"/>
            <a:ext cx="3384000" cy="2196000"/>
          </a:xfrm>
          <a:prstGeom prst="rect">
            <a:avLst/>
          </a:prstGeom>
        </p:spPr>
      </p:pic>
    </p:spTree>
  </p:cSld>
  <p:transition spd="slow">
    <p:fade/>
  </p:transition>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6" name="TextShape 1"/>
          <p:cNvSpPr txBox="1"/>
          <p:nvPr/>
        </p:nvSpPr>
        <p:spPr>
          <a:xfrm>
            <a:off x="457200" y="260640"/>
            <a:ext cx="8229240" cy="935640"/>
          </a:xfrm>
          <a:prstGeom prst="rect">
            <a:avLst/>
          </a:prstGeom>
        </p:spPr>
        <p:txBody>
          <a:bodyPr anchor="b" bIns="0" lIns="0" rIns="0" tIns="45000"/>
          <a:p>
            <a:pPr algn="ctr">
              <a:lnSpc>
                <a:spcPct val="100000"/>
              </a:lnSpc>
            </a:pPr>
            <a:r>
              <a:rPr lang="hu-HU" sz="4400">
                <a:solidFill>
                  <a:srgbClr val="04617b"/>
                </a:solidFill>
                <a:latin typeface="Calibri"/>
              </a:rPr>
              <a:t>Jellegzetes célcsoportok</a:t>
            </a:r>
            <a:endParaRPr/>
          </a:p>
        </p:txBody>
      </p:sp>
      <p:sp>
        <p:nvSpPr>
          <p:cNvPr id="267" name="TextShape 2"/>
          <p:cNvSpPr txBox="1"/>
          <p:nvPr/>
        </p:nvSpPr>
        <p:spPr>
          <a:xfrm>
            <a:off x="467640" y="1340640"/>
            <a:ext cx="8229240" cy="4983480"/>
          </a:xfrm>
          <a:prstGeom prst="rect">
            <a:avLst/>
          </a:prstGeom>
        </p:spPr>
        <p:txBody>
          <a:bodyPr bIns="45000" lIns="90000" rIns="90000" tIns="45000"/>
          <a:p>
            <a:pPr>
              <a:lnSpc>
                <a:spcPct val="90000"/>
              </a:lnSpc>
              <a:buSzPct val="95000"/>
              <a:buFont charset="2" typeface="Wingdings 2"/>
              <a:buChar char=""/>
            </a:pPr>
            <a:r>
              <a:rPr lang="hu-HU" sz="2800">
                <a:solidFill>
                  <a:srgbClr val="000000"/>
                </a:solidFill>
                <a:latin typeface="Constantia"/>
              </a:rPr>
              <a:t>Belső marketing</a:t>
            </a:r>
            <a:endParaRPr/>
          </a:p>
          <a:p>
            <a:pPr lvl="1">
              <a:lnSpc>
                <a:spcPct val="90000"/>
              </a:lnSpc>
              <a:buSzPct val="85000"/>
              <a:buFont charset="2" typeface="Wingdings 2"/>
              <a:buChar char=""/>
            </a:pPr>
            <a:r>
              <a:rPr lang="hu-HU" sz="2800">
                <a:solidFill>
                  <a:srgbClr val="000000"/>
                </a:solidFill>
                <a:latin typeface="Constantia"/>
              </a:rPr>
              <a:t>Helyi lakosság</a:t>
            </a:r>
            <a:endParaRPr/>
          </a:p>
          <a:p>
            <a:pPr lvl="1">
              <a:buSzPct val="85000"/>
              <a:buFont charset="2" typeface="Wingdings 2"/>
              <a:buChar char=""/>
            </a:pPr>
            <a:r>
              <a:rPr lang="hu-HU" sz="2800">
                <a:solidFill>
                  <a:srgbClr val="000000"/>
                </a:solidFill>
                <a:latin typeface="Constantia"/>
              </a:rPr>
              <a:t>Idősek, fiatalok, vállalkozók, sportbarátok, lokálpatrióták, környezetvédők, bélyeggyűjtők,  fúvószenészek, stb.</a:t>
            </a:r>
            <a:endParaRPr/>
          </a:p>
          <a:p>
            <a:pPr lvl="1">
              <a:lnSpc>
                <a:spcPct val="90000"/>
              </a:lnSpc>
              <a:buSzPct val="85000"/>
              <a:buFont charset="2" typeface="Wingdings 2"/>
              <a:buChar char=""/>
            </a:pPr>
            <a:r>
              <a:rPr lang="hu-HU" sz="2800">
                <a:solidFill>
                  <a:srgbClr val="000000"/>
                </a:solidFill>
                <a:latin typeface="Constantia"/>
              </a:rPr>
              <a:t>Ide ingázók, átmenetileg itt lakók (pl. egyetemisták)</a:t>
            </a:r>
            <a:endParaRPr/>
          </a:p>
          <a:p>
            <a:pPr>
              <a:lnSpc>
                <a:spcPct val="90000"/>
              </a:lnSpc>
              <a:buSzPct val="95000"/>
              <a:buFont charset="2" typeface="Wingdings 2"/>
              <a:buChar char=""/>
            </a:pPr>
            <a:r>
              <a:rPr lang="hu-HU" sz="2800">
                <a:solidFill>
                  <a:srgbClr val="000000"/>
                </a:solidFill>
                <a:latin typeface="Constantia"/>
              </a:rPr>
              <a:t>Külső marketing</a:t>
            </a:r>
            <a:endParaRPr/>
          </a:p>
          <a:p>
            <a:pPr lvl="1">
              <a:lnSpc>
                <a:spcPct val="90000"/>
              </a:lnSpc>
              <a:buSzPct val="85000"/>
              <a:buFont charset="2" typeface="Wingdings 2"/>
              <a:buChar char=""/>
            </a:pPr>
            <a:r>
              <a:rPr lang="hu-HU" sz="2800">
                <a:solidFill>
                  <a:srgbClr val="000000"/>
                </a:solidFill>
                <a:latin typeface="Constantia"/>
              </a:rPr>
              <a:t>Turisták</a:t>
            </a:r>
            <a:endParaRPr/>
          </a:p>
          <a:p>
            <a:pPr lvl="1">
              <a:lnSpc>
                <a:spcPct val="90000"/>
              </a:lnSpc>
              <a:buSzPct val="85000"/>
              <a:buFont charset="2" typeface="Wingdings 2"/>
              <a:buChar char=""/>
            </a:pPr>
            <a:r>
              <a:rPr lang="hu-HU" sz="2800">
                <a:solidFill>
                  <a:srgbClr val="000000"/>
                </a:solidFill>
                <a:latin typeface="Constantia"/>
              </a:rPr>
              <a:t>Befektetők</a:t>
            </a:r>
            <a:endParaRPr/>
          </a:p>
          <a:p>
            <a:pPr>
              <a:lnSpc>
                <a:spcPct val="100000"/>
              </a:lnSpc>
            </a:pPr>
            <a:endParaRPr/>
          </a:p>
        </p:txBody>
      </p:sp>
      <p:pic>
        <p:nvPicPr>
          <p:cNvPr descr="" id="268" name="Picture 2"/>
          <p:cNvPicPr/>
          <p:nvPr/>
        </p:nvPicPr>
        <p:blipFill>
          <a:blip r:embed="rId1"/>
          <a:stretch>
            <a:fillRect/>
          </a:stretch>
        </p:blipFill>
        <p:spPr>
          <a:xfrm>
            <a:off x="5004000" y="3984840"/>
            <a:ext cx="3960000" cy="2756160"/>
          </a:xfrm>
          <a:prstGeom prst="rect">
            <a:avLst/>
          </a:prstGeom>
        </p:spPr>
      </p:pic>
    </p:spTree>
  </p:cSld>
  <p:transition spd="slow">
    <p:fade/>
  </p:transition>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TextShape 1"/>
          <p:cNvSpPr txBox="1"/>
          <p:nvPr/>
        </p:nvSpPr>
        <p:spPr>
          <a:xfrm>
            <a:off x="457200" y="188640"/>
            <a:ext cx="8229240" cy="1079640"/>
          </a:xfrm>
          <a:prstGeom prst="rect">
            <a:avLst/>
          </a:prstGeom>
        </p:spPr>
        <p:txBody>
          <a:bodyPr anchor="b" bIns="0" lIns="0" rIns="0" tIns="45000"/>
          <a:p>
            <a:pPr algn="ctr">
              <a:lnSpc>
                <a:spcPct val="100000"/>
              </a:lnSpc>
            </a:pPr>
            <a:r>
              <a:rPr lang="hu-HU" sz="4400">
                <a:solidFill>
                  <a:srgbClr val="04617b"/>
                </a:solidFill>
                <a:latin typeface="Calibri"/>
              </a:rPr>
              <a:t>Virtuális és valós célok célcsoportonként</a:t>
            </a:r>
            <a:endParaRPr/>
          </a:p>
        </p:txBody>
      </p:sp>
      <p:pic>
        <p:nvPicPr>
          <p:cNvPr descr="" id="270" name="Tartalom helye 4"/>
          <p:cNvPicPr/>
          <p:nvPr/>
        </p:nvPicPr>
        <p:blipFill>
          <a:blip r:embed="rId1"/>
          <a:stretch>
            <a:fillRect/>
          </a:stretch>
        </p:blipFill>
        <p:spPr>
          <a:xfrm>
            <a:off x="755640" y="1556640"/>
            <a:ext cx="7632360" cy="5112360"/>
          </a:xfrm>
          <a:prstGeom prst="rect">
            <a:avLst/>
          </a:prstGeom>
        </p:spPr>
      </p:pic>
    </p:spTree>
  </p:cSld>
  <p:transition spd="slow">
    <p:fade/>
  </p:transition>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TextShape 1"/>
          <p:cNvSpPr txBox="1"/>
          <p:nvPr/>
        </p:nvSpPr>
        <p:spPr>
          <a:xfrm>
            <a:off x="457200" y="332640"/>
            <a:ext cx="8229240" cy="935640"/>
          </a:xfrm>
          <a:prstGeom prst="rect">
            <a:avLst/>
          </a:prstGeom>
        </p:spPr>
        <p:txBody>
          <a:bodyPr anchor="b" bIns="0" lIns="0" rIns="0" tIns="45000"/>
          <a:p>
            <a:pPr algn="ctr">
              <a:lnSpc>
                <a:spcPct val="100000"/>
              </a:lnSpc>
            </a:pPr>
            <a:r>
              <a:rPr lang="hu-HU" sz="4400">
                <a:solidFill>
                  <a:srgbClr val="04617b"/>
                </a:solidFill>
                <a:latin typeface="Calibri"/>
              </a:rPr>
              <a:t>A stratégia lépései</a:t>
            </a:r>
            <a:endParaRPr/>
          </a:p>
        </p:txBody>
      </p:sp>
      <p:sp>
        <p:nvSpPr>
          <p:cNvPr id="272" name="TextShape 2"/>
          <p:cNvSpPr txBox="1"/>
          <p:nvPr/>
        </p:nvSpPr>
        <p:spPr>
          <a:xfrm>
            <a:off x="457200" y="1935360"/>
            <a:ext cx="8229240" cy="4805640"/>
          </a:xfrm>
          <a:prstGeom prst="rect">
            <a:avLst/>
          </a:prstGeom>
        </p:spPr>
        <p:txBody>
          <a:bodyPr bIns="45000" lIns="90000" rIns="90000" tIns="45000"/>
          <a:p>
            <a:pPr>
              <a:lnSpc>
                <a:spcPct val="100000"/>
              </a:lnSpc>
              <a:buSzPct val="95000"/>
              <a:buFont charset="2" typeface="Wingdings 2"/>
              <a:buChar char=""/>
            </a:pPr>
            <a:r>
              <a:rPr lang="hu-HU" sz="2800">
                <a:solidFill>
                  <a:srgbClr val="000000"/>
                </a:solidFill>
                <a:latin typeface="Constantia"/>
              </a:rPr>
              <a:t>Célok kitűzése (átfogó cél, tervezet)</a:t>
            </a:r>
            <a:endParaRPr/>
          </a:p>
          <a:p>
            <a:pPr>
              <a:lnSpc>
                <a:spcPct val="100000"/>
              </a:lnSpc>
              <a:buSzPct val="95000"/>
              <a:buFont charset="2" typeface="Wingdings 2"/>
              <a:buChar char=""/>
            </a:pPr>
            <a:r>
              <a:rPr lang="hu-HU" sz="2800">
                <a:solidFill>
                  <a:srgbClr val="000000"/>
                </a:solidFill>
                <a:latin typeface="Constantia"/>
              </a:rPr>
              <a:t>Helyzetkép, eszközök számbavétele</a:t>
            </a:r>
            <a:endParaRPr/>
          </a:p>
          <a:p>
            <a:pPr>
              <a:lnSpc>
                <a:spcPct val="100000"/>
              </a:lnSpc>
              <a:buSzPct val="95000"/>
              <a:buFont charset="2" typeface="Wingdings 2"/>
              <a:buChar char=""/>
            </a:pPr>
            <a:r>
              <a:rPr lang="hu-HU" sz="2800">
                <a:solidFill>
                  <a:srgbClr val="000000"/>
                </a:solidFill>
                <a:latin typeface="Constantia"/>
              </a:rPr>
              <a:t>Helyzetértékelés (SWOT, mindig viszonylagos!)</a:t>
            </a:r>
            <a:endParaRPr/>
          </a:p>
          <a:p>
            <a:pPr>
              <a:lnSpc>
                <a:spcPct val="100000"/>
              </a:lnSpc>
              <a:buSzPct val="95000"/>
              <a:buFont charset="2" typeface="Wingdings 2"/>
              <a:buChar char=""/>
            </a:pPr>
            <a:r>
              <a:rPr lang="hu-HU" sz="2800">
                <a:solidFill>
                  <a:srgbClr val="000000"/>
                </a:solidFill>
                <a:latin typeface="Constantia"/>
              </a:rPr>
              <a:t>Átfogó célrendszer kialakítása</a:t>
            </a:r>
            <a:endParaRPr/>
          </a:p>
          <a:p>
            <a:pPr>
              <a:lnSpc>
                <a:spcPct val="100000"/>
              </a:lnSpc>
              <a:buSzPct val="95000"/>
              <a:buFont charset="2" typeface="Wingdings 2"/>
              <a:buChar char=""/>
            </a:pPr>
            <a:r>
              <a:rPr lang="hu-HU" sz="2800">
                <a:solidFill>
                  <a:srgbClr val="000000"/>
                </a:solidFill>
                <a:latin typeface="Constantia"/>
              </a:rPr>
              <a:t>Részletek megtervezése</a:t>
            </a:r>
            <a:endParaRPr/>
          </a:p>
          <a:p>
            <a:pPr>
              <a:lnSpc>
                <a:spcPct val="100000"/>
              </a:lnSpc>
              <a:buSzPct val="95000"/>
              <a:buFont charset="2" typeface="Wingdings 2"/>
              <a:buChar char=""/>
            </a:pPr>
            <a:r>
              <a:rPr lang="hu-HU" sz="2800">
                <a:solidFill>
                  <a:srgbClr val="000000"/>
                </a:solidFill>
                <a:latin typeface="Constantia"/>
              </a:rPr>
              <a:t>Megvalósítás</a:t>
            </a:r>
            <a:endParaRPr/>
          </a:p>
          <a:p>
            <a:pPr>
              <a:lnSpc>
                <a:spcPct val="100000"/>
              </a:lnSpc>
              <a:buSzPct val="95000"/>
              <a:buFont charset="2" typeface="Wingdings 2"/>
              <a:buChar char=""/>
            </a:pPr>
            <a:r>
              <a:rPr lang="hu-HU" sz="2800">
                <a:solidFill>
                  <a:srgbClr val="000000"/>
                </a:solidFill>
                <a:latin typeface="Constantia"/>
              </a:rPr>
              <a:t>Monitoring folyamatos!</a:t>
            </a:r>
            <a:endParaRPr/>
          </a:p>
          <a:p>
            <a:pPr>
              <a:lnSpc>
                <a:spcPct val="100000"/>
              </a:lnSpc>
            </a:pPr>
            <a:endParaRPr/>
          </a:p>
        </p:txBody>
      </p:sp>
      <p:pic>
        <p:nvPicPr>
          <p:cNvPr descr="" id="273" name="Picture 2"/>
          <p:cNvPicPr/>
          <p:nvPr/>
        </p:nvPicPr>
        <p:blipFill>
          <a:blip r:embed="rId1"/>
          <a:stretch>
            <a:fillRect/>
          </a:stretch>
        </p:blipFill>
        <p:spPr>
          <a:xfrm>
            <a:off x="4616640" y="4005000"/>
            <a:ext cx="4347720" cy="2664000"/>
          </a:xfrm>
          <a:prstGeom prst="rect">
            <a:avLst/>
          </a:prstGeom>
        </p:spPr>
      </p:pic>
    </p:spTree>
  </p:cSld>
  <p:transition spd="slow">
    <p:fade/>
  </p:transition>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 name="TextShape 1"/>
          <p:cNvSpPr txBox="1"/>
          <p:nvPr/>
        </p:nvSpPr>
        <p:spPr>
          <a:xfrm>
            <a:off x="457200" y="260640"/>
            <a:ext cx="8229240" cy="791640"/>
          </a:xfrm>
          <a:prstGeom prst="rect">
            <a:avLst/>
          </a:prstGeom>
        </p:spPr>
        <p:txBody>
          <a:bodyPr anchor="b" bIns="0" lIns="0" rIns="0" tIns="45000"/>
          <a:p>
            <a:pPr algn="ctr">
              <a:lnSpc>
                <a:spcPct val="100000"/>
              </a:lnSpc>
            </a:pPr>
            <a:r>
              <a:rPr lang="hu-HU" sz="4400">
                <a:solidFill>
                  <a:srgbClr val="04617b"/>
                </a:solidFill>
                <a:latin typeface="Calibri"/>
              </a:rPr>
              <a:t>Saját adottságok felmérése</a:t>
            </a:r>
            <a:endParaRPr/>
          </a:p>
        </p:txBody>
      </p:sp>
      <p:sp>
        <p:nvSpPr>
          <p:cNvPr id="275" name="TextShape 2"/>
          <p:cNvSpPr txBox="1"/>
          <p:nvPr/>
        </p:nvSpPr>
        <p:spPr>
          <a:xfrm>
            <a:off x="457200" y="1412640"/>
            <a:ext cx="8229240" cy="5112360"/>
          </a:xfrm>
          <a:prstGeom prst="rect">
            <a:avLst/>
          </a:prstGeom>
        </p:spPr>
        <p:txBody>
          <a:bodyPr bIns="45000" lIns="90000" rIns="90000" tIns="45000"/>
          <a:p>
            <a:pPr>
              <a:lnSpc>
                <a:spcPct val="90000"/>
              </a:lnSpc>
              <a:buSzPct val="95000"/>
              <a:buFont charset="2" typeface="Wingdings 2"/>
              <a:buChar char=""/>
            </a:pPr>
            <a:r>
              <a:rPr lang="hu-HU" sz="2800">
                <a:solidFill>
                  <a:srgbClr val="000000"/>
                </a:solidFill>
                <a:latin typeface="Constantia"/>
              </a:rPr>
              <a:t>Szervezeti adottságok</a:t>
            </a:r>
            <a:endParaRPr/>
          </a:p>
          <a:p>
            <a:pPr lvl="1">
              <a:lnSpc>
                <a:spcPct val="90000"/>
              </a:lnSpc>
              <a:buSzPct val="85000"/>
              <a:buFont charset="2" typeface="Wingdings 2"/>
              <a:buChar char=""/>
            </a:pPr>
            <a:r>
              <a:rPr lang="hu-HU" sz="2400">
                <a:solidFill>
                  <a:srgbClr val="000000"/>
                </a:solidFill>
                <a:latin typeface="Constantia"/>
              </a:rPr>
              <a:t>Társadalmi: pl. iskolai végzettség, foglalkozás, kor szerinti megoszlások</a:t>
            </a:r>
            <a:endParaRPr/>
          </a:p>
          <a:p>
            <a:pPr lvl="1">
              <a:lnSpc>
                <a:spcPct val="90000"/>
              </a:lnSpc>
              <a:buSzPct val="85000"/>
              <a:buFont charset="2" typeface="Wingdings 2"/>
              <a:buChar char=""/>
            </a:pPr>
            <a:r>
              <a:rPr lang="hu-HU" sz="2400">
                <a:solidFill>
                  <a:srgbClr val="000000"/>
                </a:solidFill>
                <a:latin typeface="Constantia"/>
              </a:rPr>
              <a:t>Gazdasági:foglalkoztatottság, cégstruktúra cégformák szerint, jellemző gazdasági tevékenységek – tercier szektor-az elégedett ügyfél- kvaterner  szektor K+F,IT kreatív ipar, kultúra, mint vonzerő másoknak – ok a büszkeségre</a:t>
            </a:r>
            <a:endParaRPr/>
          </a:p>
          <a:p>
            <a:pPr lvl="1">
              <a:lnSpc>
                <a:spcPct val="90000"/>
              </a:lnSpc>
              <a:buSzPct val="85000"/>
              <a:buFont charset="2" typeface="Wingdings 2"/>
              <a:buChar char=""/>
            </a:pPr>
            <a:r>
              <a:rPr lang="hu-HU" sz="2400">
                <a:solidFill>
                  <a:srgbClr val="000000"/>
                </a:solidFill>
                <a:latin typeface="Constantia"/>
              </a:rPr>
              <a:t>Környezeti:értékek és gyenge pontok – szektorok</a:t>
            </a:r>
            <a:endParaRPr/>
          </a:p>
          <a:p>
            <a:pPr lvl="1">
              <a:lnSpc>
                <a:spcPct val="90000"/>
              </a:lnSpc>
              <a:buSzPct val="85000"/>
              <a:buFont charset="2" typeface="Wingdings 2"/>
              <a:buChar char=""/>
            </a:pPr>
            <a:r>
              <a:rPr lang="hu-HU" sz="2400">
                <a:solidFill>
                  <a:srgbClr val="000000"/>
                </a:solidFill>
                <a:latin typeface="Constantia"/>
              </a:rPr>
              <a:t>Intézményi: szolgáltatási minőség – a lényeg az ott élőknek – célcsoport-specifikus</a:t>
            </a:r>
            <a:endParaRPr/>
          </a:p>
          <a:p>
            <a:pPr lvl="1">
              <a:lnSpc>
                <a:spcPct val="90000"/>
              </a:lnSpc>
              <a:buSzPct val="85000"/>
              <a:buFont charset="2" typeface="Wingdings 2"/>
              <a:buChar char=""/>
            </a:pPr>
            <a:r>
              <a:rPr lang="hu-HU" sz="2400">
                <a:solidFill>
                  <a:srgbClr val="000000"/>
                </a:solidFill>
                <a:latin typeface="Constantia"/>
              </a:rPr>
              <a:t>Infrastrukturális: szolgáltatási minőség – a lényeg az ott élőknek – célcsoport-specifikus</a:t>
            </a:r>
            <a:endParaRPr/>
          </a:p>
          <a:p>
            <a:endParaRPr/>
          </a:p>
          <a:p>
            <a:pPr>
              <a:lnSpc>
                <a:spcPct val="100000"/>
              </a:lnSpc>
            </a:pPr>
            <a:endParaRPr/>
          </a:p>
        </p:txBody>
      </p:sp>
    </p:spTree>
  </p:cSld>
  <p:transition spd="slow">
    <p:fade/>
  </p:transition>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6" name="TextShape 1"/>
          <p:cNvSpPr txBox="1"/>
          <p:nvPr/>
        </p:nvSpPr>
        <p:spPr>
          <a:xfrm>
            <a:off x="457200" y="260640"/>
            <a:ext cx="8229240" cy="863640"/>
          </a:xfrm>
          <a:prstGeom prst="rect">
            <a:avLst/>
          </a:prstGeom>
        </p:spPr>
        <p:txBody>
          <a:bodyPr anchor="b" bIns="0" lIns="0" rIns="0" tIns="45000"/>
          <a:p>
            <a:pPr algn="ctr">
              <a:lnSpc>
                <a:spcPct val="100000"/>
              </a:lnSpc>
            </a:pPr>
            <a:r>
              <a:rPr lang="hu-HU" sz="4400">
                <a:solidFill>
                  <a:srgbClr val="04617b"/>
                </a:solidFill>
                <a:latin typeface="Calibri"/>
              </a:rPr>
              <a:t>Makro környezet felmérése</a:t>
            </a:r>
            <a:endParaRPr/>
          </a:p>
        </p:txBody>
      </p:sp>
      <p:sp>
        <p:nvSpPr>
          <p:cNvPr id="277" name="TextShape 2"/>
          <p:cNvSpPr txBox="1"/>
          <p:nvPr/>
        </p:nvSpPr>
        <p:spPr>
          <a:xfrm>
            <a:off x="457200" y="1412640"/>
            <a:ext cx="8229240" cy="5256360"/>
          </a:xfrm>
          <a:prstGeom prst="rect">
            <a:avLst/>
          </a:prstGeom>
        </p:spPr>
        <p:txBody>
          <a:bodyPr bIns="45000" lIns="90000" rIns="90000" tIns="45000"/>
          <a:p>
            <a:pPr>
              <a:lnSpc>
                <a:spcPct val="90000"/>
              </a:lnSpc>
              <a:buSzPct val="95000"/>
              <a:buFont charset="2" typeface="Wingdings 2"/>
              <a:buChar char=""/>
            </a:pPr>
            <a:r>
              <a:rPr lang="hu-HU" sz="2800">
                <a:solidFill>
                  <a:srgbClr val="000000"/>
                </a:solidFill>
                <a:latin typeface="Constantia"/>
              </a:rPr>
              <a:t>Politikai helyzet: a kiegyensúlyozott hatalomgyakorlás bizalomerősítő</a:t>
            </a:r>
            <a:endParaRPr/>
          </a:p>
          <a:p>
            <a:pPr>
              <a:lnSpc>
                <a:spcPct val="90000"/>
              </a:lnSpc>
              <a:buSzPct val="95000"/>
              <a:buFont charset="2" typeface="Wingdings 2"/>
              <a:buChar char=""/>
            </a:pPr>
            <a:r>
              <a:rPr lang="hu-HU" sz="2800">
                <a:solidFill>
                  <a:srgbClr val="000000"/>
                </a:solidFill>
                <a:latin typeface="Constantia"/>
              </a:rPr>
              <a:t>Gazdasági tényezők: milyenek a viszonyok? milyenek a többiek? ki van már ott?</a:t>
            </a:r>
            <a:endParaRPr/>
          </a:p>
          <a:p>
            <a:pPr>
              <a:lnSpc>
                <a:spcPct val="90000"/>
              </a:lnSpc>
              <a:buSzPct val="95000"/>
              <a:buFont charset="2" typeface="Wingdings 2"/>
              <a:buChar char=""/>
            </a:pPr>
            <a:r>
              <a:rPr lang="hu-HU" sz="2800">
                <a:solidFill>
                  <a:srgbClr val="000000"/>
                </a:solidFill>
                <a:latin typeface="Constantia"/>
              </a:rPr>
              <a:t>Társadalmi tényezők: munkaerő, képzettség, befogadóképesség, tolerancia</a:t>
            </a:r>
            <a:endParaRPr/>
          </a:p>
          <a:p>
            <a:pPr>
              <a:lnSpc>
                <a:spcPct val="90000"/>
              </a:lnSpc>
              <a:buSzPct val="95000"/>
              <a:buFont charset="2" typeface="Wingdings 2"/>
              <a:buChar char=""/>
            </a:pPr>
            <a:r>
              <a:rPr lang="hu-HU" sz="2800">
                <a:solidFill>
                  <a:srgbClr val="000000"/>
                </a:solidFill>
                <a:latin typeface="Constantia"/>
              </a:rPr>
              <a:t>Technológiai tényezők: mink van, mire támaszkodhatunk?</a:t>
            </a:r>
            <a:endParaRPr/>
          </a:p>
          <a:p>
            <a:pPr>
              <a:lnSpc>
                <a:spcPct val="100000"/>
              </a:lnSpc>
            </a:pPr>
            <a:endParaRPr/>
          </a:p>
        </p:txBody>
      </p:sp>
      <p:pic>
        <p:nvPicPr>
          <p:cNvPr descr="" id="278" name="Picture 2"/>
          <p:cNvPicPr/>
          <p:nvPr/>
        </p:nvPicPr>
        <p:blipFill>
          <a:blip r:embed="rId1"/>
          <a:stretch>
            <a:fillRect/>
          </a:stretch>
        </p:blipFill>
        <p:spPr>
          <a:xfrm>
            <a:off x="5364000" y="3784680"/>
            <a:ext cx="3672000" cy="2956320"/>
          </a:xfrm>
          <a:prstGeom prst="rect">
            <a:avLst/>
          </a:prstGeom>
        </p:spPr>
      </p:pic>
    </p:spTree>
  </p:cSld>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